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3" r:id="rId1"/>
  </p:sldMasterIdLst>
  <p:notesMasterIdLst>
    <p:notesMasterId r:id="rId33"/>
  </p:notesMasterIdLst>
  <p:sldIdLst>
    <p:sldId id="256" r:id="rId2"/>
    <p:sldId id="314" r:id="rId3"/>
    <p:sldId id="271" r:id="rId4"/>
    <p:sldId id="266" r:id="rId5"/>
    <p:sldId id="269" r:id="rId6"/>
    <p:sldId id="278" r:id="rId7"/>
    <p:sldId id="286" r:id="rId8"/>
    <p:sldId id="315" r:id="rId9"/>
    <p:sldId id="291" r:id="rId10"/>
    <p:sldId id="332" r:id="rId11"/>
    <p:sldId id="287" r:id="rId12"/>
    <p:sldId id="290" r:id="rId13"/>
    <p:sldId id="288" r:id="rId14"/>
    <p:sldId id="301" r:id="rId15"/>
    <p:sldId id="335" r:id="rId16"/>
    <p:sldId id="336" r:id="rId17"/>
    <p:sldId id="337" r:id="rId18"/>
    <p:sldId id="313" r:id="rId19"/>
    <p:sldId id="318" r:id="rId20"/>
    <p:sldId id="319" r:id="rId21"/>
    <p:sldId id="306" r:id="rId22"/>
    <p:sldId id="320" r:id="rId23"/>
    <p:sldId id="307" r:id="rId24"/>
    <p:sldId id="326" r:id="rId25"/>
    <p:sldId id="334" r:id="rId26"/>
    <p:sldId id="327" r:id="rId27"/>
    <p:sldId id="328" r:id="rId28"/>
    <p:sldId id="329" r:id="rId29"/>
    <p:sldId id="324" r:id="rId30"/>
    <p:sldId id="325" r:id="rId31"/>
    <p:sldId id="338" r:id="rId32"/>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98304275-6E42-440A-AFA1-859D246985F2}">
          <p14:sldIdLst>
            <p14:sldId id="256"/>
            <p14:sldId id="314"/>
          </p14:sldIdLst>
        </p14:section>
        <p14:section name="Monitorage Hémodynamique:  Qu’est ce que C’est ?  à quoi ça sert ?" id="{FBE4273C-F4F5-46BC-A7D1-7FF4D61C4B77}">
          <p14:sldIdLst>
            <p14:sldId id="271"/>
            <p14:sldId id="266"/>
            <p14:sldId id="269"/>
            <p14:sldId id="278"/>
            <p14:sldId id="286"/>
            <p14:sldId id="315"/>
          </p14:sldIdLst>
        </p14:section>
        <p14:section name="Section récapitulative" id="{EF5C4C29-56B0-4D25-9A34-AF17138C6569}">
          <p14:sldIdLst/>
        </p14:section>
        <p14:section name="technique de thermodilution  Qu’est ce que c’est ?  Qu’est ce que ça mesures ?" id="{6FF439F7-3F20-4782-A90A-4F7FD4F49536}">
          <p14:sldIdLst>
            <p14:sldId id="291"/>
            <p14:sldId id="332"/>
            <p14:sldId id="287"/>
            <p14:sldId id="290"/>
            <p14:sldId id="288"/>
            <p14:sldId id="301"/>
            <p14:sldId id="335"/>
            <p14:sldId id="336"/>
            <p14:sldId id="337"/>
          </p14:sldIdLst>
        </p14:section>
        <p14:section name="technique d’analyse de l’onde de pouls  Qu’est ce que c’est ?  Qu’est ce que ça mesures ?" id="{51B634A8-3EA3-4403-8CAC-237437D1EAE8}">
          <p14:sldIdLst>
            <p14:sldId id="313"/>
          </p14:sldIdLst>
        </p14:section>
        <p14:section name="Suite de mon TIPE" id="{99382061-783B-4C8B-819C-7E8522F28A13}">
          <p14:sldIdLst>
            <p14:sldId id="318"/>
            <p14:sldId id="319"/>
          </p14:sldIdLst>
        </p14:section>
        <p14:section name="Monitorage Hémodynamique  Suite du TIPE : Problématique" id="{57FC45D4-DBF5-4D1F-80AD-5D633AEB0315}">
          <p14:sldIdLst>
            <p14:sldId id="306"/>
            <p14:sldId id="320"/>
          </p14:sldIdLst>
        </p14:section>
        <p14:section name="Monitorage Hémodynamique  Suite du TIPE : Expériences" id="{067D186D-BC4F-44B0-BCCC-DD11D19D530E}">
          <p14:sldIdLst>
            <p14:sldId id="307"/>
            <p14:sldId id="326"/>
            <p14:sldId id="334"/>
            <p14:sldId id="327"/>
            <p14:sldId id="328"/>
            <p14:sldId id="329"/>
            <p14:sldId id="324"/>
            <p14:sldId id="325"/>
          </p14:sldIdLst>
        </p14:section>
        <p14:section name="fin" id="{A256C145-9F7C-4C36-B6E9-B83AE723DD4E}">
          <p14:sldIdLst>
            <p14:sldId id="33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OUVIER Louis" initials="BL" lastIdx="1" clrIdx="0">
    <p:extLst>
      <p:ext uri="{19B8F6BF-5375-455C-9EA6-DF929625EA0E}">
        <p15:presenceInfo xmlns:p15="http://schemas.microsoft.com/office/powerpoint/2012/main" userId="BOUVIER Louis"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CC0A00"/>
    <a:srgbClr val="F07878"/>
    <a:srgbClr val="FF3A25"/>
    <a:srgbClr val="CC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95" autoAdjust="0"/>
    <p:restoredTop sz="95226" autoAdjust="0"/>
  </p:normalViewPr>
  <p:slideViewPr>
    <p:cSldViewPr snapToGrid="0">
      <p:cViewPr varScale="1">
        <p:scale>
          <a:sx n="82" d="100"/>
          <a:sy n="82" d="100"/>
        </p:scale>
        <p:origin x="557" y="58"/>
      </p:cViewPr>
      <p:guideLst/>
    </p:cSldViewPr>
  </p:slideViewPr>
  <p:notesTextViewPr>
    <p:cViewPr>
      <p:scale>
        <a:sx n="1" d="1"/>
        <a:sy n="1" d="1"/>
      </p:scale>
      <p:origin x="0" y="0"/>
    </p:cViewPr>
  </p:notesTextViewPr>
  <p:sorterViewPr>
    <p:cViewPr>
      <p:scale>
        <a:sx n="100" d="100"/>
        <a:sy n="100" d="100"/>
      </p:scale>
      <p:origin x="0" y="-312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Franklin Gothic Medium Cond" panose="020B0606030402020204" pitchFamily="34" charset="0"/>
              </a:defRPr>
            </a:lvl1pPr>
          </a:lstStyle>
          <a:p>
            <a:endParaRPr lang="fr-FR" dirty="0"/>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Franklin Gothic Medium Cond" panose="020B0606030402020204" pitchFamily="34" charset="0"/>
              </a:defRPr>
            </a:lvl1pPr>
          </a:lstStyle>
          <a:p>
            <a:fld id="{78E4C05B-2AF8-48F5-97CF-FD9CBE79EFB4}" type="datetimeFigureOut">
              <a:rPr lang="fr-FR" smtClean="0"/>
              <a:pPr/>
              <a:t>24/06/2021</a:t>
            </a:fld>
            <a:endParaRPr lang="fr-FR" dirty="0"/>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dirty="0"/>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Franklin Gothic Medium Cond" panose="020B0606030402020204" pitchFamily="34" charset="0"/>
              </a:defRPr>
            </a:lvl1pPr>
          </a:lstStyle>
          <a:p>
            <a:endParaRPr lang="fr-FR" dirty="0"/>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Franklin Gothic Medium Cond" panose="020B0606030402020204" pitchFamily="34" charset="0"/>
              </a:defRPr>
            </a:lvl1pPr>
          </a:lstStyle>
          <a:p>
            <a:fld id="{D7C288F5-8618-43F8-87BD-5E9C0971F5C7}" type="slidenum">
              <a:rPr lang="fr-FR" smtClean="0"/>
              <a:pPr/>
              <a:t>‹N°›</a:t>
            </a:fld>
            <a:endParaRPr lang="fr-FR" dirty="0"/>
          </a:p>
        </p:txBody>
      </p:sp>
    </p:spTree>
    <p:extLst>
      <p:ext uri="{BB962C8B-B14F-4D97-AF65-F5344CB8AC3E}">
        <p14:creationId xmlns:p14="http://schemas.microsoft.com/office/powerpoint/2010/main" val="42197582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Franklin Gothic Medium Cond" panose="020B0606030402020204" pitchFamily="34" charset="0"/>
        <a:ea typeface="+mn-ea"/>
        <a:cs typeface="+mn-cs"/>
      </a:defRPr>
    </a:lvl1pPr>
    <a:lvl2pPr marL="457200" algn="l" defTabSz="914400" rtl="0" eaLnBrk="1" latinLnBrk="0" hangingPunct="1">
      <a:defRPr sz="1200" kern="1200">
        <a:solidFill>
          <a:schemeClr val="tx1"/>
        </a:solidFill>
        <a:latin typeface="Franklin Gothic Medium Cond" panose="020B0606030402020204" pitchFamily="34" charset="0"/>
        <a:ea typeface="+mn-ea"/>
        <a:cs typeface="+mn-cs"/>
      </a:defRPr>
    </a:lvl2pPr>
    <a:lvl3pPr marL="914400" algn="l" defTabSz="914400" rtl="0" eaLnBrk="1" latinLnBrk="0" hangingPunct="1">
      <a:defRPr sz="1200" kern="1200">
        <a:solidFill>
          <a:schemeClr val="tx1"/>
        </a:solidFill>
        <a:latin typeface="Franklin Gothic Medium Cond" panose="020B0606030402020204" pitchFamily="34" charset="0"/>
        <a:ea typeface="+mn-ea"/>
        <a:cs typeface="+mn-cs"/>
      </a:defRPr>
    </a:lvl3pPr>
    <a:lvl4pPr marL="1371600" algn="l" defTabSz="914400" rtl="0" eaLnBrk="1" latinLnBrk="0" hangingPunct="1">
      <a:defRPr sz="1200" kern="1200">
        <a:solidFill>
          <a:schemeClr val="tx1"/>
        </a:solidFill>
        <a:latin typeface="Franklin Gothic Medium Cond" panose="020B0606030402020204" pitchFamily="34" charset="0"/>
        <a:ea typeface="+mn-ea"/>
        <a:cs typeface="+mn-cs"/>
      </a:defRPr>
    </a:lvl4pPr>
    <a:lvl5pPr marL="1828800" algn="l" defTabSz="914400" rtl="0" eaLnBrk="1" latinLnBrk="0" hangingPunct="1">
      <a:defRPr sz="1200" kern="1200">
        <a:solidFill>
          <a:schemeClr val="tx1"/>
        </a:solidFill>
        <a:latin typeface="Franklin Gothic Medium Cond" panose="020B06060304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Machine qui fond bip </a:t>
            </a:r>
            <a:r>
              <a:rPr lang="fr-FR" dirty="0" err="1"/>
              <a:t>bip</a:t>
            </a:r>
            <a:r>
              <a:rPr lang="fr-FR" dirty="0"/>
              <a:t> relié par des tuyau dans les veines</a:t>
            </a:r>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4</a:t>
            </a:fld>
            <a:endParaRPr lang="fr-FR"/>
          </a:p>
        </p:txBody>
      </p:sp>
    </p:spTree>
    <p:extLst>
      <p:ext uri="{BB962C8B-B14F-4D97-AF65-F5344CB8AC3E}">
        <p14:creationId xmlns:p14="http://schemas.microsoft.com/office/powerpoint/2010/main" val="13047897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25</a:t>
            </a:fld>
            <a:endParaRPr lang="fr-FR" dirty="0"/>
          </a:p>
        </p:txBody>
      </p:sp>
    </p:spTree>
    <p:extLst>
      <p:ext uri="{BB962C8B-B14F-4D97-AF65-F5344CB8AC3E}">
        <p14:creationId xmlns:p14="http://schemas.microsoft.com/office/powerpoint/2010/main" val="5950049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26</a:t>
            </a:fld>
            <a:endParaRPr lang="fr-FR" dirty="0"/>
          </a:p>
        </p:txBody>
      </p:sp>
    </p:spTree>
    <p:extLst>
      <p:ext uri="{BB962C8B-B14F-4D97-AF65-F5344CB8AC3E}">
        <p14:creationId xmlns:p14="http://schemas.microsoft.com/office/powerpoint/2010/main" val="25432431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27</a:t>
            </a:fld>
            <a:endParaRPr lang="fr-FR" dirty="0"/>
          </a:p>
        </p:txBody>
      </p:sp>
    </p:spTree>
    <p:extLst>
      <p:ext uri="{BB962C8B-B14F-4D97-AF65-F5344CB8AC3E}">
        <p14:creationId xmlns:p14="http://schemas.microsoft.com/office/powerpoint/2010/main" val="395255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28</a:t>
            </a:fld>
            <a:endParaRPr lang="fr-FR" dirty="0"/>
          </a:p>
        </p:txBody>
      </p:sp>
    </p:spTree>
    <p:extLst>
      <p:ext uri="{BB962C8B-B14F-4D97-AF65-F5344CB8AC3E}">
        <p14:creationId xmlns:p14="http://schemas.microsoft.com/office/powerpoint/2010/main" val="18225290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342900" lvl="0" indent="-342900">
              <a:lnSpc>
                <a:spcPct val="107000"/>
              </a:lnSpc>
              <a:spcAft>
                <a:spcPts val="800"/>
              </a:spcAft>
              <a:buFont typeface="Symbol" panose="05050102010706020507" pitchFamily="18" charset="2"/>
              <a:buChar char=""/>
            </a:pPr>
            <a:r>
              <a:rPr lang="fr-FR" sz="1800" dirty="0">
                <a:effectLst/>
                <a:ea typeface="Calibri" panose="020F0502020204030204" pitchFamily="34" charset="0"/>
                <a:cs typeface="Times New Roman" panose="02020603050405020304" pitchFamily="18" charset="0"/>
              </a:rPr>
              <a:t>Débit cardiaque : volume de sang fourni par le cœur par unité de temps</a:t>
            </a:r>
          </a:p>
          <a:p>
            <a:pPr>
              <a:lnSpc>
                <a:spcPct val="107000"/>
              </a:lnSpc>
              <a:spcAft>
                <a:spcPts val="800"/>
              </a:spcAft>
            </a:pPr>
            <a:r>
              <a:rPr lang="fr-FR" sz="1800" dirty="0">
                <a:effectLst/>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fr-FR" sz="1800" dirty="0">
                <a:effectLst/>
                <a:ea typeface="Calibri" panose="020F0502020204030204" pitchFamily="34" charset="0"/>
                <a:cs typeface="Times New Roman" panose="02020603050405020304" pitchFamily="18" charset="0"/>
              </a:rPr>
              <a:t>L'index cardiaque : paramètre hémodynamique qui relie le débit cardiaque à la taille de l'individu. Unité: L/min/m²</a:t>
            </a:r>
          </a:p>
          <a:p>
            <a:pPr>
              <a:lnSpc>
                <a:spcPct val="107000"/>
              </a:lnSpc>
              <a:spcAft>
                <a:spcPts val="800"/>
              </a:spcAft>
            </a:pPr>
            <a:r>
              <a:rPr lang="fr-FR" sz="1800" dirty="0">
                <a:effectLst/>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fr-FR" sz="1800" dirty="0">
                <a:effectLst/>
                <a:ea typeface="Calibri" panose="020F0502020204030204" pitchFamily="34" charset="0"/>
                <a:cs typeface="Times New Roman" panose="02020603050405020304" pitchFamily="18" charset="0"/>
              </a:rPr>
              <a:t>Le Volume sanguin (La volémie) : volume total de sang circulant dans l'organisme, répartie en volume plasmatique et volume globulaire. (45% de cellules (globules rouges, globules blancs et plaquettes) 55% de plasma (partie liquide)). Chez adulte, volume sanguin env. 5 litre</a:t>
            </a:r>
          </a:p>
          <a:p>
            <a:pPr marL="457200">
              <a:lnSpc>
                <a:spcPct val="107000"/>
              </a:lnSpc>
            </a:pPr>
            <a:r>
              <a:rPr lang="fr-FR" sz="1800" dirty="0">
                <a:effectLst/>
                <a:ea typeface="Calibri" panose="020F0502020204030204" pitchFamily="34" charset="0"/>
                <a:cs typeface="Times New Roman" panose="02020603050405020304" pitchFamily="18" charset="0"/>
              </a:rPr>
              <a:t> </a:t>
            </a:r>
          </a:p>
          <a:p>
            <a:pPr marL="342900" lvl="0" indent="-342900">
              <a:lnSpc>
                <a:spcPct val="107000"/>
              </a:lnSpc>
              <a:buFont typeface="Symbol" panose="05050102010706020507" pitchFamily="18" charset="2"/>
              <a:buChar char=""/>
            </a:pPr>
            <a:r>
              <a:rPr lang="fr-FR" sz="1800" dirty="0">
                <a:effectLst/>
                <a:ea typeface="Calibri" panose="020F0502020204030204" pitchFamily="34" charset="0"/>
                <a:cs typeface="Times New Roman" panose="02020603050405020304" pitchFamily="18" charset="0"/>
              </a:rPr>
              <a:t>L’eau pulmonaire extravasculaire (EPEV): le liquide accumulé dans les secteurs pulmonaires interstitiel et alvéolaire. caractéristiques physiopathologiques du syndrome de détresse respiratoire aigu (SDRA).</a:t>
            </a:r>
          </a:p>
          <a:p>
            <a:pPr marL="0" lvl="0" indent="0">
              <a:lnSpc>
                <a:spcPct val="107000"/>
              </a:lnSpc>
              <a:buFont typeface="Symbol" panose="05050102010706020507" pitchFamily="18" charset="2"/>
              <a:buNone/>
            </a:pPr>
            <a:r>
              <a:rPr lang="fr-FR" sz="1800" dirty="0">
                <a:effectLst/>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Symbol" panose="05050102010706020507" pitchFamily="18" charset="2"/>
              <a:buChar char=""/>
            </a:pPr>
            <a:r>
              <a:rPr lang="fr-FR" sz="1800" dirty="0">
                <a:effectLst/>
                <a:ea typeface="Calibri" panose="020F0502020204030204" pitchFamily="34" charset="0"/>
                <a:cs typeface="Times New Roman" panose="02020603050405020304" pitchFamily="18" charset="0"/>
              </a:rPr>
              <a:t>Résistance vasculaire est l'un des deux facteurs qui influencent la pression et le débit du courant sanguin, l'autre étant la compliance des vaisseaux sanguins. Comme tout liquide s'écoulant dans un tube, le sang propulsé par le cœur dans le système circulatoire est soumis à une résistance à l'écoulement. </a:t>
            </a:r>
          </a:p>
          <a:p>
            <a:pPr marL="342900" lvl="0" indent="-342900">
              <a:lnSpc>
                <a:spcPct val="107000"/>
              </a:lnSpc>
              <a:spcAft>
                <a:spcPts val="800"/>
              </a:spcAft>
              <a:buFont typeface="Symbol" panose="05050102010706020507" pitchFamily="18" charset="2"/>
              <a:buChar char=""/>
            </a:pPr>
            <a:endParaRPr lang="fr-FR" sz="1800" dirty="0">
              <a:effectLst/>
              <a:cs typeface="Times New Roman" panose="02020603050405020304" pitchFamily="18" charset="0"/>
            </a:endParaRPr>
          </a:p>
          <a:p>
            <a:pPr marL="0" lvl="0" indent="0">
              <a:lnSpc>
                <a:spcPct val="107000"/>
              </a:lnSpc>
              <a:spcAft>
                <a:spcPts val="800"/>
              </a:spcAft>
              <a:buFont typeface="Symbol" panose="05050102010706020507" pitchFamily="18" charset="2"/>
              <a:buNone/>
            </a:pPr>
            <a:r>
              <a:rPr lang="fr-FR" sz="1800" dirty="0">
                <a:effectLst/>
                <a:cs typeface="Times New Roman" panose="02020603050405020304" pitchFamily="18" charset="0"/>
              </a:rPr>
              <a:t>Se mesure de 2 façon : </a:t>
            </a:r>
            <a:r>
              <a:rPr lang="fr-FR" sz="1800" dirty="0">
                <a:effectLst/>
                <a:ea typeface="Calibri" panose="020F0502020204030204" pitchFamily="34" charset="0"/>
                <a:cs typeface="Times New Roman" panose="02020603050405020304" pitchFamily="18" charset="0"/>
              </a:rPr>
              <a:t>technique de thermodilution,</a:t>
            </a:r>
            <a:r>
              <a:rPr lang="fr-FR" sz="1800" dirty="0">
                <a:effectLst/>
                <a:cs typeface="Times New Roman" panose="02020603050405020304" pitchFamily="18" charset="0"/>
              </a:rPr>
              <a:t> </a:t>
            </a:r>
            <a:r>
              <a:rPr lang="fr-FR" sz="1800" dirty="0">
                <a:effectLst/>
                <a:ea typeface="Calibri" panose="020F0502020204030204" pitchFamily="34" charset="0"/>
                <a:cs typeface="Times New Roman" panose="02020603050405020304" pitchFamily="18" charset="0"/>
              </a:rPr>
              <a:t>technique d’analyse de l’onde de pouls </a:t>
            </a:r>
            <a:endParaRPr lang="fr-FR" sz="1800" dirty="0">
              <a:effectLst/>
              <a:cs typeface="Times New Roman" panose="02020603050405020304" pitchFamily="18" charset="0"/>
            </a:endParaRPr>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7</a:t>
            </a:fld>
            <a:endParaRPr lang="fr-FR"/>
          </a:p>
        </p:txBody>
      </p:sp>
    </p:spTree>
    <p:extLst>
      <p:ext uri="{BB962C8B-B14F-4D97-AF65-F5344CB8AC3E}">
        <p14:creationId xmlns:p14="http://schemas.microsoft.com/office/powerpoint/2010/main" val="2407967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11</a:t>
            </a:fld>
            <a:endParaRPr lang="fr-FR"/>
          </a:p>
        </p:txBody>
      </p:sp>
    </p:spTree>
    <p:extLst>
      <p:ext uri="{BB962C8B-B14F-4D97-AF65-F5344CB8AC3E}">
        <p14:creationId xmlns:p14="http://schemas.microsoft.com/office/powerpoint/2010/main" val="28011191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13</a:t>
            </a:fld>
            <a:endParaRPr lang="fr-FR" dirty="0"/>
          </a:p>
        </p:txBody>
      </p:sp>
    </p:spTree>
    <p:extLst>
      <p:ext uri="{BB962C8B-B14F-4D97-AF65-F5344CB8AC3E}">
        <p14:creationId xmlns:p14="http://schemas.microsoft.com/office/powerpoint/2010/main" val="14651720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14</a:t>
            </a:fld>
            <a:endParaRPr lang="fr-FR"/>
          </a:p>
        </p:txBody>
      </p:sp>
    </p:spTree>
    <p:extLst>
      <p:ext uri="{BB962C8B-B14F-4D97-AF65-F5344CB8AC3E}">
        <p14:creationId xmlns:p14="http://schemas.microsoft.com/office/powerpoint/2010/main" val="3290486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15</a:t>
            </a:fld>
            <a:endParaRPr lang="fr-FR"/>
          </a:p>
        </p:txBody>
      </p:sp>
    </p:spTree>
    <p:extLst>
      <p:ext uri="{BB962C8B-B14F-4D97-AF65-F5344CB8AC3E}">
        <p14:creationId xmlns:p14="http://schemas.microsoft.com/office/powerpoint/2010/main" val="3329791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16</a:t>
            </a:fld>
            <a:endParaRPr lang="fr-FR"/>
          </a:p>
        </p:txBody>
      </p:sp>
    </p:spTree>
    <p:extLst>
      <p:ext uri="{BB962C8B-B14F-4D97-AF65-F5344CB8AC3E}">
        <p14:creationId xmlns:p14="http://schemas.microsoft.com/office/powerpoint/2010/main" val="2070788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17</a:t>
            </a:fld>
            <a:endParaRPr lang="fr-FR"/>
          </a:p>
        </p:txBody>
      </p:sp>
    </p:spTree>
    <p:extLst>
      <p:ext uri="{BB962C8B-B14F-4D97-AF65-F5344CB8AC3E}">
        <p14:creationId xmlns:p14="http://schemas.microsoft.com/office/powerpoint/2010/main" val="3175649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D7C288F5-8618-43F8-87BD-5E9C0971F5C7}" type="slidenum">
              <a:rPr lang="fr-FR" smtClean="0"/>
              <a:t>24</a:t>
            </a:fld>
            <a:endParaRPr lang="fr-FR" dirty="0"/>
          </a:p>
        </p:txBody>
      </p:sp>
    </p:spTree>
    <p:extLst>
      <p:ext uri="{BB962C8B-B14F-4D97-AF65-F5344CB8AC3E}">
        <p14:creationId xmlns:p14="http://schemas.microsoft.com/office/powerpoint/2010/main" val="595263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0F8CF-692C-4963-8B5E-D1C0928CF160}"/>
              </a:ext>
            </a:extLst>
          </p:cNvPr>
          <p:cNvSpPr>
            <a:spLocks noGrp="1"/>
          </p:cNvSpPr>
          <p:nvPr>
            <p:ph type="ctrTitle"/>
          </p:nvPr>
        </p:nvSpPr>
        <p:spPr>
          <a:xfrm>
            <a:off x="1429612" y="1013984"/>
            <a:ext cx="7714388" cy="3260635"/>
          </a:xfrm>
        </p:spPr>
        <p:txBody>
          <a:bodyPr anchor="b"/>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9F419655-1613-4CC0-BBE9-BD2CB2C3C766}"/>
              </a:ext>
            </a:extLst>
          </p:cNvPr>
          <p:cNvSpPr>
            <a:spLocks noGrp="1"/>
          </p:cNvSpPr>
          <p:nvPr>
            <p:ph type="subTitle" idx="1"/>
          </p:nvPr>
        </p:nvSpPr>
        <p:spPr>
          <a:xfrm>
            <a:off x="1429612" y="4848464"/>
            <a:ext cx="7714388" cy="1085849"/>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0267FFF-6BC4-4DF0-BC55-B2C3BFD8ED12}"/>
              </a:ext>
            </a:extLst>
          </p:cNvPr>
          <p:cNvSpPr>
            <a:spLocks noGrp="1"/>
          </p:cNvSpPr>
          <p:nvPr>
            <p:ph type="dt" sz="half" idx="10"/>
          </p:nvPr>
        </p:nvSpPr>
        <p:spPr/>
        <p:txBody>
          <a:bodyPr/>
          <a:lstStyle/>
          <a:p>
            <a:fld id="{553A7753-A8C4-4DBE-A7C8-BD3B02347B7F}" type="datetime1">
              <a:rPr lang="en-US" smtClean="0"/>
              <a:t>6/24/2021</a:t>
            </a:fld>
            <a:endParaRPr lang="en-US"/>
          </a:p>
        </p:txBody>
      </p:sp>
      <p:sp>
        <p:nvSpPr>
          <p:cNvPr id="5" name="Footer Placeholder 4">
            <a:extLst>
              <a:ext uri="{FF2B5EF4-FFF2-40B4-BE49-F238E27FC236}">
                <a16:creationId xmlns:a16="http://schemas.microsoft.com/office/drawing/2014/main" id="{D6389830-A1B7-484B-832C-F64A558BD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A8F727-72C8-47A9-8E54-AD84590286F9}"/>
              </a:ext>
            </a:extLst>
          </p:cNvPr>
          <p:cNvSpPr>
            <a:spLocks noGrp="1"/>
          </p:cNvSpPr>
          <p:nvPr>
            <p:ph type="sldNum" sz="quarter" idx="12"/>
          </p:nvPr>
        </p:nvSpPr>
        <p:spPr/>
        <p:txBody>
          <a:bodyPr/>
          <a:lstStyle/>
          <a:p>
            <a:fld id="{EFE71E98-A417-4ECC-ACEB-C0490C20DB04}" type="slidenum">
              <a:rPr lang="en-US" smtClean="0"/>
              <a:t>‹N°›</a:t>
            </a:fld>
            <a:endParaRPr lang="en-US"/>
          </a:p>
        </p:txBody>
      </p:sp>
      <p:cxnSp>
        <p:nvCxnSpPr>
          <p:cNvPr id="7" name="Straight Connector 6">
            <a:extLst>
              <a:ext uri="{FF2B5EF4-FFF2-40B4-BE49-F238E27FC236}">
                <a16:creationId xmlns:a16="http://schemas.microsoft.com/office/drawing/2014/main" id="{AEED5540-64E5-4258-ABA4-753F07B71B38}"/>
              </a:ext>
            </a:extLst>
          </p:cNvPr>
          <p:cNvCxnSpPr>
            <a:cxnSpLocks/>
          </p:cNvCxnSpPr>
          <p:nvPr/>
        </p:nvCxnSpPr>
        <p:spPr>
          <a:xfrm>
            <a:off x="1524000" y="457150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719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8A5DE-E5C6-4DB9-AD28-8F1EAC6F5513}"/>
              </a:ext>
            </a:extLst>
          </p:cNvPr>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4363E08E-9B2D-4740-9AC6-D5E1CFB95FC6}"/>
              </a:ext>
            </a:extLst>
          </p:cNvPr>
          <p:cNvSpPr>
            <a:spLocks noGrp="1"/>
          </p:cNvSpPr>
          <p:nvPr>
            <p:ph type="body" orient="vert" idx="1"/>
          </p:nvPr>
        </p:nvSpPr>
        <p:spPr>
          <a:xfrm>
            <a:off x="1429566" y="2229957"/>
            <a:ext cx="9238434" cy="3866043"/>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E4E3736-E8AA-4F58-9D3A-27050B287F9D}"/>
              </a:ext>
            </a:extLst>
          </p:cNvPr>
          <p:cNvSpPr>
            <a:spLocks noGrp="1"/>
          </p:cNvSpPr>
          <p:nvPr>
            <p:ph type="dt" sz="half" idx="10"/>
          </p:nvPr>
        </p:nvSpPr>
        <p:spPr/>
        <p:txBody>
          <a:bodyPr/>
          <a:lstStyle/>
          <a:p>
            <a:fld id="{FC573C65-7B68-4C10-9012-EB22AABD47F8}" type="datetime1">
              <a:rPr lang="en-US" smtClean="0"/>
              <a:t>6/24/2021</a:t>
            </a:fld>
            <a:endParaRPr lang="en-US"/>
          </a:p>
        </p:txBody>
      </p:sp>
      <p:sp>
        <p:nvSpPr>
          <p:cNvPr id="5" name="Footer Placeholder 4">
            <a:extLst>
              <a:ext uri="{FF2B5EF4-FFF2-40B4-BE49-F238E27FC236}">
                <a16:creationId xmlns:a16="http://schemas.microsoft.com/office/drawing/2014/main" id="{1DE95E84-15BC-478B-9DAB-15025867BB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E9D98F-E0A8-4254-A957-7F17811D017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2352819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DE70F5-2276-4F91-9FC2-8DA4B528814A}"/>
              </a:ext>
            </a:extLst>
          </p:cNvPr>
          <p:cNvSpPr>
            <a:spLocks noGrp="1"/>
          </p:cNvSpPr>
          <p:nvPr>
            <p:ph type="title" orient="vert"/>
          </p:nvPr>
        </p:nvSpPr>
        <p:spPr>
          <a:xfrm>
            <a:off x="9144000" y="1467699"/>
            <a:ext cx="1758461" cy="4628301"/>
          </a:xfrm>
        </p:spPr>
        <p:txBody>
          <a:bodyPr vert="eaVert"/>
          <a:lstStyle>
            <a:lvl1pPr>
              <a:defRPr>
                <a:solidFill>
                  <a:schemeClr val="tx1"/>
                </a:solidFill>
              </a:defRPr>
            </a:lvl1pPr>
          </a:lstStyle>
          <a:p>
            <a:r>
              <a:rPr lang="en-US" dirty="0"/>
              <a:t>Click to edit Master title style</a:t>
            </a:r>
          </a:p>
        </p:txBody>
      </p:sp>
      <p:sp>
        <p:nvSpPr>
          <p:cNvPr id="3" name="Vertical Text Placeholder 2">
            <a:extLst>
              <a:ext uri="{FF2B5EF4-FFF2-40B4-BE49-F238E27FC236}">
                <a16:creationId xmlns:a16="http://schemas.microsoft.com/office/drawing/2014/main" id="{D21856C5-C2FD-45E4-A631-AC06B5495BEA}"/>
              </a:ext>
            </a:extLst>
          </p:cNvPr>
          <p:cNvSpPr>
            <a:spLocks noGrp="1"/>
          </p:cNvSpPr>
          <p:nvPr>
            <p:ph type="body" orient="vert" idx="1"/>
          </p:nvPr>
        </p:nvSpPr>
        <p:spPr>
          <a:xfrm>
            <a:off x="1182312" y="1467699"/>
            <a:ext cx="7839379" cy="4628301"/>
          </a:xfrm>
        </p:spPr>
        <p:txBody>
          <a:bodyPr vert="eaVert"/>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EE336EA-B6DD-4115-9C67-79A24C866ED4}"/>
              </a:ext>
            </a:extLst>
          </p:cNvPr>
          <p:cNvSpPr>
            <a:spLocks noGrp="1"/>
          </p:cNvSpPr>
          <p:nvPr>
            <p:ph type="dt" sz="half" idx="10"/>
          </p:nvPr>
        </p:nvSpPr>
        <p:spPr/>
        <p:txBody>
          <a:bodyPr/>
          <a:lstStyle/>
          <a:p>
            <a:fld id="{B871292A-A826-44E5-9E0B-0791F25B3517}" type="datetime1">
              <a:rPr lang="en-US" smtClean="0"/>
              <a:t>6/24/2021</a:t>
            </a:fld>
            <a:endParaRPr lang="en-US"/>
          </a:p>
        </p:txBody>
      </p:sp>
      <p:sp>
        <p:nvSpPr>
          <p:cNvPr id="5" name="Footer Placeholder 4">
            <a:extLst>
              <a:ext uri="{FF2B5EF4-FFF2-40B4-BE49-F238E27FC236}">
                <a16:creationId xmlns:a16="http://schemas.microsoft.com/office/drawing/2014/main" id="{C2EA668B-1DAB-449C-9BA4-7B1572A22B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C6567E-119D-4C98-93FF-73A332803A13}"/>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1151964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EF94C-BCB1-4F4C-AF70-DD2A5C4E3318}"/>
              </a:ext>
            </a:extLst>
          </p:cNvPr>
          <p:cNvSpPr>
            <a:spLocks noGrp="1"/>
          </p:cNvSpPr>
          <p:nvPr>
            <p:ph type="title"/>
          </p:nvPr>
        </p:nvSpPr>
        <p:spPr>
          <a:xfrm>
            <a:off x="1429566" y="1045445"/>
            <a:ext cx="9238434" cy="857559"/>
          </a:xfrm>
        </p:spPr>
        <p:txBody>
          <a:bodyPr anchor="b"/>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8A909B75-A057-44B5-872F-DF01BDC8EA07}"/>
              </a:ext>
            </a:extLst>
          </p:cNvPr>
          <p:cNvSpPr>
            <a:spLocks noGrp="1"/>
          </p:cNvSpPr>
          <p:nvPr>
            <p:ph idx="1"/>
          </p:nvPr>
        </p:nvSpPr>
        <p:spPr>
          <a:xfrm>
            <a:off x="1429566" y="2286000"/>
            <a:ext cx="9238434" cy="3810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9806260C-3219-4812-88F2-3162D37F293B}"/>
              </a:ext>
            </a:extLst>
          </p:cNvPr>
          <p:cNvSpPr>
            <a:spLocks noGrp="1"/>
          </p:cNvSpPr>
          <p:nvPr>
            <p:ph type="dt" sz="half" idx="10"/>
          </p:nvPr>
        </p:nvSpPr>
        <p:spPr/>
        <p:txBody>
          <a:bodyPr/>
          <a:lstStyle/>
          <a:p>
            <a:fld id="{0F209423-5370-48CC-B7C1-DF9FF834CB86}" type="datetime1">
              <a:rPr lang="en-US" smtClean="0"/>
              <a:t>6/24/2021</a:t>
            </a:fld>
            <a:endParaRPr lang="en-US"/>
          </a:p>
        </p:txBody>
      </p:sp>
      <p:sp>
        <p:nvSpPr>
          <p:cNvPr id="5" name="Footer Placeholder 4">
            <a:extLst>
              <a:ext uri="{FF2B5EF4-FFF2-40B4-BE49-F238E27FC236}">
                <a16:creationId xmlns:a16="http://schemas.microsoft.com/office/drawing/2014/main" id="{F2762B73-9C01-4BE3-A199-782BE6EBA6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A761492-EB56-4454-9D2A-8BB94AACB899}"/>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317698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980A128-A52A-402C-865B-1BF08D7F0458}"/>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Cond" panose="020B0606030402020204" pitchFamily="34" charset="0"/>
            </a:endParaRPr>
          </a:p>
        </p:txBody>
      </p:sp>
      <p:sp>
        <p:nvSpPr>
          <p:cNvPr id="2" name="Title 1">
            <a:extLst>
              <a:ext uri="{FF2B5EF4-FFF2-40B4-BE49-F238E27FC236}">
                <a16:creationId xmlns:a16="http://schemas.microsoft.com/office/drawing/2014/main" id="{3E900447-3778-4AB7-ACB3-7C2313FE9A47}"/>
              </a:ext>
            </a:extLst>
          </p:cNvPr>
          <p:cNvSpPr>
            <a:spLocks noGrp="1"/>
          </p:cNvSpPr>
          <p:nvPr>
            <p:ph type="title"/>
          </p:nvPr>
        </p:nvSpPr>
        <p:spPr>
          <a:xfrm>
            <a:off x="1421745" y="1287554"/>
            <a:ext cx="8284963" cy="3113064"/>
          </a:xfrm>
        </p:spPr>
        <p:txBody>
          <a:bodyPr anchor="t"/>
          <a:lstStyle>
            <a:lvl1pPr>
              <a:defRPr sz="4400"/>
            </a:lvl1pPr>
          </a:lstStyle>
          <a:p>
            <a:r>
              <a:rPr lang="en-US" dirty="0"/>
              <a:t>Click to edit Master title style</a:t>
            </a:r>
          </a:p>
        </p:txBody>
      </p:sp>
      <p:sp>
        <p:nvSpPr>
          <p:cNvPr id="3" name="Text Placeholder 2">
            <a:extLst>
              <a:ext uri="{FF2B5EF4-FFF2-40B4-BE49-F238E27FC236}">
                <a16:creationId xmlns:a16="http://schemas.microsoft.com/office/drawing/2014/main" id="{F9B910C9-BA3C-4D31-9C62-2C2408591FF2}"/>
              </a:ext>
            </a:extLst>
          </p:cNvPr>
          <p:cNvSpPr>
            <a:spLocks noGrp="1"/>
          </p:cNvSpPr>
          <p:nvPr>
            <p:ph type="body" idx="1"/>
          </p:nvPr>
        </p:nvSpPr>
        <p:spPr>
          <a:xfrm>
            <a:off x="1421744" y="4619707"/>
            <a:ext cx="7722256" cy="1476293"/>
          </a:xfrm>
        </p:spPr>
        <p:txBody>
          <a:bodyPr anchor="b">
            <a:normAutofit/>
          </a:bodyPr>
          <a:lstStyle>
            <a:lvl1pPr marL="0" indent="0">
              <a:buNone/>
              <a:defRPr sz="1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8742E8A-6B69-406B-A3DF-0A1B76832E0A}"/>
              </a:ext>
            </a:extLst>
          </p:cNvPr>
          <p:cNvSpPr>
            <a:spLocks noGrp="1"/>
          </p:cNvSpPr>
          <p:nvPr>
            <p:ph type="dt" sz="half" idx="10"/>
          </p:nvPr>
        </p:nvSpPr>
        <p:spPr/>
        <p:txBody>
          <a:bodyPr/>
          <a:lstStyle/>
          <a:p>
            <a:fld id="{DBD42E82-9AD0-44CD-96BB-3A24421D636A}" type="datetime1">
              <a:rPr lang="en-US" smtClean="0"/>
              <a:t>6/24/2021</a:t>
            </a:fld>
            <a:endParaRPr lang="en-US"/>
          </a:p>
        </p:txBody>
      </p:sp>
      <p:sp>
        <p:nvSpPr>
          <p:cNvPr id="5" name="Footer Placeholder 4">
            <a:extLst>
              <a:ext uri="{FF2B5EF4-FFF2-40B4-BE49-F238E27FC236}">
                <a16:creationId xmlns:a16="http://schemas.microsoft.com/office/drawing/2014/main" id="{64D665CF-4461-4BB8-8F3A-ED1CB1084C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898B27-5EF3-49F4-B3CE-F3CF419AE06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587790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33F3BA-5AD5-4F15-97B2-E4652D1D4E15}"/>
              </a:ext>
            </a:extLst>
          </p:cNvPr>
          <p:cNvSpPr>
            <a:spLocks noGrp="1"/>
          </p:cNvSpPr>
          <p:nvPr>
            <p:ph type="title"/>
          </p:nvPr>
        </p:nvSpPr>
        <p:spPr>
          <a:xfrm>
            <a:off x="1429566" y="1013411"/>
            <a:ext cx="9238434" cy="889592"/>
          </a:xfrm>
        </p:spPr>
        <p:txBody>
          <a:bodyPr/>
          <a:lstStyle>
            <a:lvl1pPr>
              <a:defRPr>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7EA997B8-1FD3-40E6-A486-256EB41DB70A}"/>
              </a:ext>
            </a:extLst>
          </p:cNvPr>
          <p:cNvSpPr>
            <a:spLocks noGrp="1"/>
          </p:cNvSpPr>
          <p:nvPr>
            <p:ph sz="half" idx="1"/>
          </p:nvPr>
        </p:nvSpPr>
        <p:spPr>
          <a:xfrm>
            <a:off x="1429566"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4183F4D8-AA9A-4AF7-86EA-E4D797B98CE9}"/>
              </a:ext>
            </a:extLst>
          </p:cNvPr>
          <p:cNvSpPr>
            <a:spLocks noGrp="1"/>
          </p:cNvSpPr>
          <p:nvPr>
            <p:ph sz="half" idx="2"/>
          </p:nvPr>
        </p:nvSpPr>
        <p:spPr>
          <a:xfrm>
            <a:off x="6172200" y="2135565"/>
            <a:ext cx="4495800" cy="396043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A08823E-BC08-4810-9BFF-35D2EA2AE729}"/>
              </a:ext>
            </a:extLst>
          </p:cNvPr>
          <p:cNvSpPr>
            <a:spLocks noGrp="1"/>
          </p:cNvSpPr>
          <p:nvPr>
            <p:ph type="dt" sz="half" idx="10"/>
          </p:nvPr>
        </p:nvSpPr>
        <p:spPr/>
        <p:txBody>
          <a:bodyPr/>
          <a:lstStyle/>
          <a:p>
            <a:fld id="{417D4A1F-33E5-47DA-B600-68DB3CC5E2AA}" type="datetime1">
              <a:rPr lang="en-US" smtClean="0"/>
              <a:t>6/24/2021</a:t>
            </a:fld>
            <a:endParaRPr lang="en-US"/>
          </a:p>
        </p:txBody>
      </p:sp>
      <p:sp>
        <p:nvSpPr>
          <p:cNvPr id="6" name="Footer Placeholder 5">
            <a:extLst>
              <a:ext uri="{FF2B5EF4-FFF2-40B4-BE49-F238E27FC236}">
                <a16:creationId xmlns:a16="http://schemas.microsoft.com/office/drawing/2014/main" id="{2FDD2BFB-BB2C-4C4A-A6E1-DD223C2BE0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D369B2-12F8-4583-8A7F-523C9A3EF09B}"/>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4155405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C717F-84B9-44BA-8DD6-680394AB193E}"/>
              </a:ext>
            </a:extLst>
          </p:cNvPr>
          <p:cNvSpPr>
            <a:spLocks noGrp="1"/>
          </p:cNvSpPr>
          <p:nvPr>
            <p:ph type="title"/>
          </p:nvPr>
        </p:nvSpPr>
        <p:spPr>
          <a:xfrm>
            <a:off x="1429566" y="1079150"/>
            <a:ext cx="9238434" cy="823912"/>
          </a:xfrm>
        </p:spPr>
        <p:txBody>
          <a:bodyPr/>
          <a:lstStyle>
            <a:lvl1pPr>
              <a:defRPr>
                <a:solidFill>
                  <a:schemeClr val="tx1"/>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2A1217D6-7448-4625-964F-5D82F65F11F7}"/>
              </a:ext>
            </a:extLst>
          </p:cNvPr>
          <p:cNvSpPr>
            <a:spLocks noGrp="1"/>
          </p:cNvSpPr>
          <p:nvPr>
            <p:ph type="body" idx="1"/>
          </p:nvPr>
        </p:nvSpPr>
        <p:spPr>
          <a:xfrm>
            <a:off x="1429567" y="2013217"/>
            <a:ext cx="4495799" cy="704232"/>
          </a:xfrm>
        </p:spPr>
        <p:txBody>
          <a:bodyPr anchor="b">
            <a:normAutofit/>
          </a:bodyPr>
          <a:lstStyle>
            <a:lvl1pPr marL="0" indent="0">
              <a:lnSpc>
                <a:spcPct val="100000"/>
              </a:lnSpc>
              <a:buNone/>
              <a:defRPr sz="1800" b="0" cap="all" spc="300" baseline="0">
                <a:solidFill>
                  <a:schemeClr val="tx1"/>
                </a:solidFill>
                <a:latin typeface="Franklin Gothic Medium Cond" panose="020B06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253A534C-0B54-4327-99C0-4F0019FD21F6}"/>
              </a:ext>
            </a:extLst>
          </p:cNvPr>
          <p:cNvSpPr>
            <a:spLocks noGrp="1"/>
          </p:cNvSpPr>
          <p:nvPr>
            <p:ph sz="half" idx="2"/>
          </p:nvPr>
        </p:nvSpPr>
        <p:spPr>
          <a:xfrm>
            <a:off x="1429567"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89D4A63-0795-4B74-8C11-5FE7944118C7}"/>
              </a:ext>
            </a:extLst>
          </p:cNvPr>
          <p:cNvSpPr>
            <a:spLocks noGrp="1"/>
          </p:cNvSpPr>
          <p:nvPr>
            <p:ph type="body" sz="quarter" idx="3"/>
          </p:nvPr>
        </p:nvSpPr>
        <p:spPr>
          <a:xfrm>
            <a:off x="6172200" y="2013215"/>
            <a:ext cx="4495800" cy="704233"/>
          </a:xfrm>
        </p:spPr>
        <p:txBody>
          <a:bodyPr anchor="b">
            <a:normAutofit/>
          </a:bodyPr>
          <a:lstStyle>
            <a:lvl1pPr marL="0" indent="0">
              <a:lnSpc>
                <a:spcPct val="100000"/>
              </a:lnSpc>
              <a:buNone/>
              <a:defRPr sz="1800" b="0" cap="all" spc="300" baseline="0">
                <a:solidFill>
                  <a:schemeClr val="tx1"/>
                </a:solidFill>
                <a:latin typeface="Franklin Gothic Medium Cond" panose="020B06060304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823D16F3-F747-441B-9854-27225954DEC4}"/>
              </a:ext>
            </a:extLst>
          </p:cNvPr>
          <p:cNvSpPr>
            <a:spLocks noGrp="1"/>
          </p:cNvSpPr>
          <p:nvPr>
            <p:ph sz="quarter" idx="4"/>
          </p:nvPr>
        </p:nvSpPr>
        <p:spPr>
          <a:xfrm>
            <a:off x="6172200" y="3048000"/>
            <a:ext cx="4495800" cy="304800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0E8168E2-6B97-486E-B0E4-4E7F5CDBB5B1}"/>
              </a:ext>
            </a:extLst>
          </p:cNvPr>
          <p:cNvSpPr>
            <a:spLocks noGrp="1"/>
          </p:cNvSpPr>
          <p:nvPr>
            <p:ph type="dt" sz="half" idx="10"/>
          </p:nvPr>
        </p:nvSpPr>
        <p:spPr/>
        <p:txBody>
          <a:bodyPr/>
          <a:lstStyle/>
          <a:p>
            <a:fld id="{491891DA-E0C7-4EE8-AD1E-586B911513BA}" type="datetime1">
              <a:rPr lang="en-US" smtClean="0"/>
              <a:t>6/24/2021</a:t>
            </a:fld>
            <a:endParaRPr lang="en-US"/>
          </a:p>
        </p:txBody>
      </p:sp>
      <p:sp>
        <p:nvSpPr>
          <p:cNvPr id="8" name="Footer Placeholder 7">
            <a:extLst>
              <a:ext uri="{FF2B5EF4-FFF2-40B4-BE49-F238E27FC236}">
                <a16:creationId xmlns:a16="http://schemas.microsoft.com/office/drawing/2014/main" id="{D05D3E2B-2F4E-4347-A8E9-27EB7D0359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1FC4F5-6876-414E-9E30-84706A3F528C}"/>
              </a:ext>
            </a:extLst>
          </p:cNvPr>
          <p:cNvSpPr>
            <a:spLocks noGrp="1"/>
          </p:cNvSpPr>
          <p:nvPr>
            <p:ph type="sldNum" sz="quarter" idx="12"/>
          </p:nvPr>
        </p:nvSpPr>
        <p:spPr/>
        <p:txBody>
          <a:bodyPr/>
          <a:lstStyle/>
          <a:p>
            <a:fld id="{EFE71E98-A417-4ECC-ACEB-C0490C20DB04}" type="slidenum">
              <a:rPr lang="en-US" smtClean="0"/>
              <a:t>‹N°›</a:t>
            </a:fld>
            <a:endParaRPr lang="en-US"/>
          </a:p>
        </p:txBody>
      </p:sp>
      <p:cxnSp>
        <p:nvCxnSpPr>
          <p:cNvPr id="11" name="Straight Connector 10">
            <a:extLst>
              <a:ext uri="{FF2B5EF4-FFF2-40B4-BE49-F238E27FC236}">
                <a16:creationId xmlns:a16="http://schemas.microsoft.com/office/drawing/2014/main" id="{A70D2F04-5474-46B9-B838-858CDF4AB2D2}"/>
              </a:ext>
            </a:extLst>
          </p:cNvPr>
          <p:cNvCxnSpPr>
            <a:cxnSpLocks/>
          </p:cNvCxnSpPr>
          <p:nvPr/>
        </p:nvCxnSpPr>
        <p:spPr>
          <a:xfrm>
            <a:off x="6270727"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CADEE893-BE45-47F3-BCF0-02424B3503CC}"/>
              </a:ext>
            </a:extLst>
          </p:cNvPr>
          <p:cNvSpPr/>
          <p:nvPr/>
        </p:nvSpPr>
        <p:spPr>
          <a:xfrm>
            <a:off x="-1171838" y="4592406"/>
            <a:ext cx="808262" cy="3897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Cond" panose="020B0606030402020204" pitchFamily="34" charset="0"/>
            </a:endParaRPr>
          </a:p>
        </p:txBody>
      </p:sp>
      <p:cxnSp>
        <p:nvCxnSpPr>
          <p:cNvPr id="14" name="Straight Connector 13">
            <a:extLst>
              <a:ext uri="{FF2B5EF4-FFF2-40B4-BE49-F238E27FC236}">
                <a16:creationId xmlns:a16="http://schemas.microsoft.com/office/drawing/2014/main" id="{3FB5178A-4501-4B56-8BF1-D083D7B021CE}"/>
              </a:ext>
            </a:extLst>
          </p:cNvPr>
          <p:cNvCxnSpPr>
            <a:cxnSpLocks/>
          </p:cNvCxnSpPr>
          <p:nvPr/>
        </p:nvCxnSpPr>
        <p:spPr>
          <a:xfrm>
            <a:off x="1524000" y="2876662"/>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0158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2109C6-041C-42BA-B507-8EA298046EDD}"/>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Cond" panose="020B0606030402020204" pitchFamily="34" charset="0"/>
            </a:endParaRPr>
          </a:p>
        </p:txBody>
      </p:sp>
      <p:sp>
        <p:nvSpPr>
          <p:cNvPr id="2" name="Title 1">
            <a:extLst>
              <a:ext uri="{FF2B5EF4-FFF2-40B4-BE49-F238E27FC236}">
                <a16:creationId xmlns:a16="http://schemas.microsoft.com/office/drawing/2014/main" id="{7F7BF877-20DD-40F4-AEA8-E1B6D5350D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67DC874-15B5-4338-B7D1-8E393AB4C16E}"/>
              </a:ext>
            </a:extLst>
          </p:cNvPr>
          <p:cNvSpPr>
            <a:spLocks noGrp="1"/>
          </p:cNvSpPr>
          <p:nvPr>
            <p:ph type="dt" sz="half" idx="10"/>
          </p:nvPr>
        </p:nvSpPr>
        <p:spPr/>
        <p:txBody>
          <a:bodyPr/>
          <a:lstStyle/>
          <a:p>
            <a:fld id="{FFFEC718-6DE1-4E9E-888F-F013AB7E72AF}" type="datetime1">
              <a:rPr lang="en-US" smtClean="0"/>
              <a:t>6/24/2021</a:t>
            </a:fld>
            <a:endParaRPr lang="en-US"/>
          </a:p>
        </p:txBody>
      </p:sp>
      <p:sp>
        <p:nvSpPr>
          <p:cNvPr id="4" name="Footer Placeholder 3">
            <a:extLst>
              <a:ext uri="{FF2B5EF4-FFF2-40B4-BE49-F238E27FC236}">
                <a16:creationId xmlns:a16="http://schemas.microsoft.com/office/drawing/2014/main" id="{7E66BAE3-24C5-483F-9141-D860A265E78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9AEEB4-66F8-4008-B616-804FB9D91CF9}"/>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566365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46C975-8FFB-4A4B-9213-774EE3901DE9}"/>
              </a:ext>
            </a:extLst>
          </p:cNvPr>
          <p:cNvSpPr>
            <a:spLocks noGrp="1"/>
          </p:cNvSpPr>
          <p:nvPr>
            <p:ph type="dt" sz="half" idx="10"/>
          </p:nvPr>
        </p:nvSpPr>
        <p:spPr/>
        <p:txBody>
          <a:bodyPr/>
          <a:lstStyle/>
          <a:p>
            <a:fld id="{B0CB63DB-51EF-4E9C-8EF6-FACC6BF5ED75}" type="datetime1">
              <a:rPr lang="en-US" smtClean="0"/>
              <a:t>6/24/2021</a:t>
            </a:fld>
            <a:endParaRPr lang="en-US"/>
          </a:p>
        </p:txBody>
      </p:sp>
      <p:sp>
        <p:nvSpPr>
          <p:cNvPr id="3" name="Footer Placeholder 2">
            <a:extLst>
              <a:ext uri="{FF2B5EF4-FFF2-40B4-BE49-F238E27FC236}">
                <a16:creationId xmlns:a16="http://schemas.microsoft.com/office/drawing/2014/main" id="{4FBA744F-475D-4105-8E4A-02581554953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F3FA64C-7966-4D6F-88D7-4B89F2A1DF2C}"/>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566412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D4ED5F-AB94-4DCF-8971-B8B2B55AF653}"/>
              </a:ext>
            </a:extLst>
          </p:cNvPr>
          <p:cNvSpPr>
            <a:spLocks noGrp="1"/>
          </p:cNvSpPr>
          <p:nvPr>
            <p:ph type="title"/>
          </p:nvPr>
        </p:nvSpPr>
        <p:spPr>
          <a:xfrm>
            <a:off x="1443740" y="1558944"/>
            <a:ext cx="3279689" cy="1864196"/>
          </a:xfrm>
        </p:spPr>
        <p:txBody>
          <a:bodyPr anchor="b"/>
          <a:lstStyle>
            <a:lvl1pPr algn="r">
              <a:defRPr sz="2800">
                <a:solidFill>
                  <a:schemeClr val="tx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141EE4CB-68CF-4BF3-A891-8277AFD13D88}"/>
              </a:ext>
            </a:extLst>
          </p:cNvPr>
          <p:cNvSpPr>
            <a:spLocks noGrp="1"/>
          </p:cNvSpPr>
          <p:nvPr>
            <p:ph idx="1"/>
          </p:nvPr>
        </p:nvSpPr>
        <p:spPr>
          <a:xfrm>
            <a:off x="5334000" y="762000"/>
            <a:ext cx="5333999" cy="5334000"/>
          </a:xfrm>
        </p:spPr>
        <p:txBody>
          <a:bodyPr anchor="ctr">
            <a:normAutofit/>
          </a:bodyPr>
          <a:lstStyle>
            <a:lvl1pPr>
              <a:defRPr sz="2800">
                <a:solidFill>
                  <a:schemeClr val="tx1"/>
                </a:solidFill>
              </a:defRPr>
            </a:lvl1pPr>
            <a:lvl2pPr>
              <a:defRPr sz="2400">
                <a:solidFill>
                  <a:schemeClr val="tx1"/>
                </a:solidFill>
              </a:defRPr>
            </a:lvl2pPr>
            <a:lvl3pPr>
              <a:defRPr sz="2000">
                <a:solidFill>
                  <a:schemeClr val="tx1"/>
                </a:solidFill>
              </a:defRPr>
            </a:lvl3pPr>
            <a:lvl4pPr>
              <a:defRPr sz="1800">
                <a:solidFill>
                  <a:schemeClr val="tx1"/>
                </a:solidFill>
              </a:defRPr>
            </a:lvl4pPr>
            <a:lvl5pPr>
              <a:defRPr sz="1800">
                <a:solidFill>
                  <a:schemeClr val="tx1"/>
                </a:solidFill>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5292E72-B66D-40EE-B182-5585382A6DC9}"/>
              </a:ext>
            </a:extLst>
          </p:cNvPr>
          <p:cNvSpPr>
            <a:spLocks noGrp="1"/>
          </p:cNvSpPr>
          <p:nvPr>
            <p:ph type="body" sz="half" idx="2"/>
          </p:nvPr>
        </p:nvSpPr>
        <p:spPr>
          <a:xfrm>
            <a:off x="1443741" y="3649682"/>
            <a:ext cx="3233096" cy="1933605"/>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D73B694-B050-45F3-AE6F-A86A129F1C64}"/>
              </a:ext>
            </a:extLst>
          </p:cNvPr>
          <p:cNvSpPr>
            <a:spLocks noGrp="1"/>
          </p:cNvSpPr>
          <p:nvPr>
            <p:ph type="dt" sz="half" idx="10"/>
          </p:nvPr>
        </p:nvSpPr>
        <p:spPr/>
        <p:txBody>
          <a:bodyPr/>
          <a:lstStyle/>
          <a:p>
            <a:fld id="{295189A9-1DEE-4DC7-906B-8C88B8E65514}" type="datetime1">
              <a:rPr lang="en-US" smtClean="0"/>
              <a:t>6/24/2021</a:t>
            </a:fld>
            <a:endParaRPr lang="en-US"/>
          </a:p>
        </p:txBody>
      </p:sp>
      <p:sp>
        <p:nvSpPr>
          <p:cNvPr id="6" name="Footer Placeholder 5">
            <a:extLst>
              <a:ext uri="{FF2B5EF4-FFF2-40B4-BE49-F238E27FC236}">
                <a16:creationId xmlns:a16="http://schemas.microsoft.com/office/drawing/2014/main" id="{7E8AE423-9CA5-46B3-96B1-7586AD0208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4B973D-F1F7-47BC-996D-6100B7C89520}"/>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1825613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AE9949-4A1F-4DA9-9B75-A6180F954B8D}"/>
              </a:ext>
            </a:extLst>
          </p:cNvPr>
          <p:cNvSpPr>
            <a:spLocks noGrp="1"/>
          </p:cNvSpPr>
          <p:nvPr>
            <p:ph type="title"/>
          </p:nvPr>
        </p:nvSpPr>
        <p:spPr>
          <a:xfrm>
            <a:off x="1433543" y="1383126"/>
            <a:ext cx="3289886" cy="2045874"/>
          </a:xfrm>
        </p:spPr>
        <p:txBody>
          <a:bodyPr anchor="b"/>
          <a:lstStyle>
            <a:lvl1pPr algn="r">
              <a:defRPr sz="2800">
                <a:solidFill>
                  <a:schemeClr val="tx1"/>
                </a:solidFill>
              </a:defRPr>
            </a:lvl1pPr>
          </a:lstStyle>
          <a:p>
            <a:r>
              <a:rPr lang="en-US" dirty="0"/>
              <a:t>Click to edit Master title style</a:t>
            </a:r>
          </a:p>
        </p:txBody>
      </p:sp>
      <p:sp>
        <p:nvSpPr>
          <p:cNvPr id="3" name="Picture Placeholder 2">
            <a:extLst>
              <a:ext uri="{FF2B5EF4-FFF2-40B4-BE49-F238E27FC236}">
                <a16:creationId xmlns:a16="http://schemas.microsoft.com/office/drawing/2014/main" id="{79A8D794-C670-4569-93D9-0FF8B35AA7AE}"/>
              </a:ext>
            </a:extLst>
          </p:cNvPr>
          <p:cNvSpPr>
            <a:spLocks noGrp="1"/>
          </p:cNvSpPr>
          <p:nvPr>
            <p:ph type="pic" idx="1"/>
          </p:nvPr>
        </p:nvSpPr>
        <p:spPr>
          <a:xfrm>
            <a:off x="5334001" y="762000"/>
            <a:ext cx="5333999" cy="5334000"/>
          </a:xfrm>
        </p:spPr>
        <p:txBody>
          <a:bodyPr/>
          <a:lstStyle>
            <a:lvl1pPr marL="0" indent="0">
              <a:buNone/>
              <a:defRPr sz="3200">
                <a:solidFill>
                  <a:schemeClr val="tx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92486F6-AE67-4B34-B8E2-0B7576DC2E3A}"/>
              </a:ext>
            </a:extLst>
          </p:cNvPr>
          <p:cNvSpPr>
            <a:spLocks noGrp="1"/>
          </p:cNvSpPr>
          <p:nvPr>
            <p:ph type="body" sz="half" idx="2"/>
          </p:nvPr>
        </p:nvSpPr>
        <p:spPr>
          <a:xfrm>
            <a:off x="1433544" y="3649682"/>
            <a:ext cx="3243292" cy="1684317"/>
          </a:xfrm>
        </p:spPr>
        <p:txBody>
          <a:bodyPr/>
          <a:lstStyle>
            <a:lvl1pPr marL="0" indent="0" algn="r">
              <a:buNone/>
              <a:defRPr sz="1600">
                <a:solidFill>
                  <a:schemeClr val="tx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198B11C-BB63-49A6-B488-29D4FBF8E107}"/>
              </a:ext>
            </a:extLst>
          </p:cNvPr>
          <p:cNvSpPr>
            <a:spLocks noGrp="1"/>
          </p:cNvSpPr>
          <p:nvPr>
            <p:ph type="dt" sz="half" idx="10"/>
          </p:nvPr>
        </p:nvSpPr>
        <p:spPr/>
        <p:txBody>
          <a:bodyPr/>
          <a:lstStyle/>
          <a:p>
            <a:fld id="{0D1456DB-4C4B-443D-8DA4-3B8D2AFE4F31}" type="datetime1">
              <a:rPr lang="en-US" smtClean="0"/>
              <a:t>6/24/2021</a:t>
            </a:fld>
            <a:endParaRPr lang="en-US"/>
          </a:p>
        </p:txBody>
      </p:sp>
      <p:sp>
        <p:nvSpPr>
          <p:cNvPr id="6" name="Footer Placeholder 5">
            <a:extLst>
              <a:ext uri="{FF2B5EF4-FFF2-40B4-BE49-F238E27FC236}">
                <a16:creationId xmlns:a16="http://schemas.microsoft.com/office/drawing/2014/main" id="{324B9166-6D36-4F0A-9ADD-33D49A0C3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FB22B8F-7760-41B3-9053-DD90255B9EEE}"/>
              </a:ext>
            </a:extLst>
          </p:cNvPr>
          <p:cNvSpPr>
            <a:spLocks noGrp="1"/>
          </p:cNvSpPr>
          <p:nvPr>
            <p:ph type="sldNum" sz="quarter" idx="12"/>
          </p:nvPr>
        </p:nvSpPr>
        <p:spPr/>
        <p:txBody>
          <a:bodyPr/>
          <a:lstStyle/>
          <a:p>
            <a:fld id="{EFE71E98-A417-4ECC-ACEB-C0490C20DB04}" type="slidenum">
              <a:rPr lang="en-US" smtClean="0"/>
              <a:t>‹N°›</a:t>
            </a:fld>
            <a:endParaRPr lang="en-US"/>
          </a:p>
        </p:txBody>
      </p:sp>
    </p:spTree>
    <p:extLst>
      <p:ext uri="{BB962C8B-B14F-4D97-AF65-F5344CB8AC3E}">
        <p14:creationId xmlns:p14="http://schemas.microsoft.com/office/powerpoint/2010/main" val="345567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84152A-7FE0-4708-B7C1-DBEC8F133766}"/>
              </a:ext>
            </a:extLst>
          </p:cNvPr>
          <p:cNvSpPr>
            <a:spLocks noGrp="1"/>
          </p:cNvSpPr>
          <p:nvPr>
            <p:ph type="title"/>
          </p:nvPr>
        </p:nvSpPr>
        <p:spPr>
          <a:xfrm>
            <a:off x="1429566" y="1041621"/>
            <a:ext cx="9238434" cy="861383"/>
          </a:xfrm>
          <a:prstGeom prst="rect">
            <a:avLst/>
          </a:prstGeom>
        </p:spPr>
        <p:txBody>
          <a:bodyPr vert="horz" lIns="91440" tIns="45720" rIns="91440" bIns="45720" rtlCol="0" anchor="b">
            <a:noAutofit/>
          </a:bodyPr>
          <a:lstStyle/>
          <a:p>
            <a:r>
              <a:rPr lang="en-US" dirty="0"/>
              <a:t>Click to edit Master title style</a:t>
            </a:r>
          </a:p>
        </p:txBody>
      </p:sp>
      <p:sp>
        <p:nvSpPr>
          <p:cNvPr id="3" name="Text Placeholder 2">
            <a:extLst>
              <a:ext uri="{FF2B5EF4-FFF2-40B4-BE49-F238E27FC236}">
                <a16:creationId xmlns:a16="http://schemas.microsoft.com/office/drawing/2014/main" id="{B911AB53-BAF9-439D-9451-47193CF2FF8E}"/>
              </a:ext>
            </a:extLst>
          </p:cNvPr>
          <p:cNvSpPr>
            <a:spLocks noGrp="1"/>
          </p:cNvSpPr>
          <p:nvPr>
            <p:ph type="body" idx="1"/>
          </p:nvPr>
        </p:nvSpPr>
        <p:spPr>
          <a:xfrm>
            <a:off x="1429566" y="2285999"/>
            <a:ext cx="9238434" cy="381000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FB96D9F-562A-496F-A530-A561994DC5EF}"/>
              </a:ext>
            </a:extLst>
          </p:cNvPr>
          <p:cNvSpPr>
            <a:spLocks noGrp="1"/>
          </p:cNvSpPr>
          <p:nvPr>
            <p:ph type="dt" sz="half" idx="2"/>
          </p:nvPr>
        </p:nvSpPr>
        <p:spPr>
          <a:xfrm rot="5400000">
            <a:off x="10471087" y="4891318"/>
            <a:ext cx="2673295" cy="365125"/>
          </a:xfrm>
          <a:prstGeom prst="rect">
            <a:avLst/>
          </a:prstGeom>
        </p:spPr>
        <p:txBody>
          <a:bodyPr vert="horz" lIns="91440" tIns="45720" rIns="91440" bIns="45720" rtlCol="0" anchor="ctr"/>
          <a:lstStyle>
            <a:lvl1pPr algn="l">
              <a:defRPr sz="700" b="1" cap="all" spc="300" baseline="0">
                <a:solidFill>
                  <a:schemeClr val="tx1"/>
                </a:solidFill>
                <a:latin typeface="Franklin Gothic Medium Cond" panose="020B0606030402020204" pitchFamily="34" charset="0"/>
              </a:defRPr>
            </a:lvl1pPr>
          </a:lstStyle>
          <a:p>
            <a:fld id="{3530490F-712E-43EF-9369-81DE4AB5B0AB}" type="datetime1">
              <a:rPr lang="en-US" smtClean="0"/>
              <a:pPr/>
              <a:t>6/24/2021</a:t>
            </a:fld>
            <a:endParaRPr lang="en-US" dirty="0"/>
          </a:p>
        </p:txBody>
      </p:sp>
      <p:sp>
        <p:nvSpPr>
          <p:cNvPr id="5" name="Footer Placeholder 4">
            <a:extLst>
              <a:ext uri="{FF2B5EF4-FFF2-40B4-BE49-F238E27FC236}">
                <a16:creationId xmlns:a16="http://schemas.microsoft.com/office/drawing/2014/main" id="{CC3060FE-AAC3-4FAE-9EB4-BCAE72D95670}"/>
              </a:ext>
            </a:extLst>
          </p:cNvPr>
          <p:cNvSpPr>
            <a:spLocks noGrp="1"/>
          </p:cNvSpPr>
          <p:nvPr>
            <p:ph type="ftr" sz="quarter" idx="3"/>
          </p:nvPr>
        </p:nvSpPr>
        <p:spPr>
          <a:xfrm rot="5400000">
            <a:off x="10473021" y="1609893"/>
            <a:ext cx="2669427" cy="365125"/>
          </a:xfrm>
          <a:prstGeom prst="rect">
            <a:avLst/>
          </a:prstGeom>
        </p:spPr>
        <p:txBody>
          <a:bodyPr vert="horz" lIns="91440" tIns="45720" rIns="91440" bIns="45720" rtlCol="0" anchor="ctr"/>
          <a:lstStyle>
            <a:lvl1pPr algn="r">
              <a:defRPr sz="700" b="1" cap="all" spc="300" baseline="0">
                <a:solidFill>
                  <a:schemeClr val="tx1"/>
                </a:solidFill>
                <a:latin typeface="Franklin Gothic Medium Cond" panose="020B0606030402020204" pitchFamily="34" charset="0"/>
              </a:defRPr>
            </a:lvl1pPr>
          </a:lstStyle>
          <a:p>
            <a:endParaRPr lang="en-US" dirty="0"/>
          </a:p>
        </p:txBody>
      </p:sp>
      <p:sp>
        <p:nvSpPr>
          <p:cNvPr id="6" name="Slide Number Placeholder 5">
            <a:extLst>
              <a:ext uri="{FF2B5EF4-FFF2-40B4-BE49-F238E27FC236}">
                <a16:creationId xmlns:a16="http://schemas.microsoft.com/office/drawing/2014/main" id="{4777EDB2-8F31-42FA-B253-62D241466385}"/>
              </a:ext>
            </a:extLst>
          </p:cNvPr>
          <p:cNvSpPr>
            <a:spLocks noGrp="1"/>
          </p:cNvSpPr>
          <p:nvPr>
            <p:ph type="sldNum" sz="quarter" idx="4"/>
          </p:nvPr>
        </p:nvSpPr>
        <p:spPr>
          <a:xfrm>
            <a:off x="11492908" y="3219853"/>
            <a:ext cx="629653" cy="429830"/>
          </a:xfrm>
          <a:prstGeom prst="rect">
            <a:avLst/>
          </a:prstGeom>
        </p:spPr>
        <p:txBody>
          <a:bodyPr vert="horz" lIns="91440" tIns="45720" rIns="91440" bIns="45720" rtlCol="0" anchor="ctr"/>
          <a:lstStyle>
            <a:lvl1pPr algn="ctr">
              <a:defRPr sz="1600" b="1">
                <a:solidFill>
                  <a:schemeClr val="tx1">
                    <a:tint val="75000"/>
                  </a:schemeClr>
                </a:solidFill>
                <a:latin typeface="Franklin Gothic Medium Cond" panose="020B0606030402020204" pitchFamily="34" charset="0"/>
              </a:defRPr>
            </a:lvl1pPr>
          </a:lstStyle>
          <a:p>
            <a:fld id="{EFE71E98-A417-4ECC-ACEB-C0490C20DB04}" type="slidenum">
              <a:rPr lang="en-US" smtClean="0"/>
              <a:pPr/>
              <a:t>‹N°›</a:t>
            </a:fld>
            <a:endParaRPr lang="en-US" dirty="0"/>
          </a:p>
        </p:txBody>
      </p:sp>
    </p:spTree>
    <p:extLst>
      <p:ext uri="{BB962C8B-B14F-4D97-AF65-F5344CB8AC3E}">
        <p14:creationId xmlns:p14="http://schemas.microsoft.com/office/powerpoint/2010/main" val="225103194"/>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26" r:id="rId6"/>
    <p:sldLayoutId id="2147483722" r:id="rId7"/>
    <p:sldLayoutId id="2147483723" r:id="rId8"/>
    <p:sldLayoutId id="2147483724" r:id="rId9"/>
    <p:sldLayoutId id="2147483725" r:id="rId10"/>
    <p:sldLayoutId id="2147483727" r:id="rId11"/>
  </p:sldLayoutIdLst>
  <p:hf hdr="0" ftr="0" dt="0"/>
  <p:txStyles>
    <p:titleStyle>
      <a:lvl1pPr algn="l" defTabSz="914400" rtl="0" eaLnBrk="1" latinLnBrk="0" hangingPunct="1">
        <a:lnSpc>
          <a:spcPct val="120000"/>
        </a:lnSpc>
        <a:spcBef>
          <a:spcPct val="0"/>
        </a:spcBef>
        <a:buNone/>
        <a:defRPr sz="2800" b="1" kern="1200" cap="all" spc="600" baseline="0">
          <a:solidFill>
            <a:schemeClr val="tx1"/>
          </a:solidFill>
          <a:latin typeface="Franklin Gothic Medium Cond" panose="020B0606030402020204" pitchFamily="34" charset="0"/>
          <a:ea typeface="+mj-ea"/>
          <a:cs typeface="+mj-cs"/>
        </a:defRPr>
      </a:lvl1pPr>
    </p:titleStyle>
    <p:bodyStyle>
      <a:lvl1pPr marL="274320" indent="-274320" algn="l" defTabSz="914400" rtl="0" eaLnBrk="1" latinLnBrk="0" hangingPunct="1">
        <a:lnSpc>
          <a:spcPct val="130000"/>
        </a:lnSpc>
        <a:spcBef>
          <a:spcPts val="1000"/>
        </a:spcBef>
        <a:buSzPct val="85000"/>
        <a:buFont typeface="Arial" panose="020B0604020202020204" pitchFamily="34" charset="0"/>
        <a:buChar char="•"/>
        <a:defRPr sz="1800" kern="1200">
          <a:solidFill>
            <a:schemeClr val="tx1"/>
          </a:solidFill>
          <a:latin typeface="Franklin Gothic Medium Cond" panose="020B0606030402020204" pitchFamily="34" charset="0"/>
          <a:ea typeface="+mn-ea"/>
          <a:cs typeface="+mn-cs"/>
        </a:defRPr>
      </a:lvl1pPr>
      <a:lvl2pPr marL="274320" indent="0" algn="l" defTabSz="914400" rtl="0" eaLnBrk="1" latinLnBrk="0" hangingPunct="1">
        <a:lnSpc>
          <a:spcPct val="130000"/>
        </a:lnSpc>
        <a:spcBef>
          <a:spcPts val="500"/>
        </a:spcBef>
        <a:buSzPct val="85000"/>
        <a:buFontTx/>
        <a:buNone/>
        <a:defRPr sz="1600" b="1" kern="1200">
          <a:solidFill>
            <a:schemeClr val="tx1"/>
          </a:solidFill>
          <a:latin typeface="Franklin Gothic Medium Cond" panose="020B0606030402020204" pitchFamily="34" charset="0"/>
          <a:ea typeface="+mn-ea"/>
          <a:cs typeface="+mn-cs"/>
        </a:defRPr>
      </a:lvl2pPr>
      <a:lvl3pPr marL="457200" indent="-182880" algn="l" defTabSz="914400" rtl="0" eaLnBrk="1" latinLnBrk="0" hangingPunct="1">
        <a:lnSpc>
          <a:spcPct val="130000"/>
        </a:lnSpc>
        <a:spcBef>
          <a:spcPts val="500"/>
        </a:spcBef>
        <a:buSzPct val="85000"/>
        <a:buFont typeface="Arial" panose="020B0604020202020204" pitchFamily="34" charset="0"/>
        <a:buChar char="•"/>
        <a:defRPr sz="1400" kern="1200">
          <a:solidFill>
            <a:schemeClr val="tx1"/>
          </a:solidFill>
          <a:latin typeface="Franklin Gothic Medium Cond" panose="020B0606030402020204" pitchFamily="34" charset="0"/>
          <a:ea typeface="+mn-ea"/>
          <a:cs typeface="+mn-cs"/>
        </a:defRPr>
      </a:lvl3pPr>
      <a:lvl4pPr marL="466344" indent="0" algn="l" defTabSz="914400" rtl="0" eaLnBrk="1" latinLnBrk="0" hangingPunct="1">
        <a:lnSpc>
          <a:spcPct val="130000"/>
        </a:lnSpc>
        <a:spcBef>
          <a:spcPts val="500"/>
        </a:spcBef>
        <a:buSzPct val="85000"/>
        <a:buFontTx/>
        <a:buNone/>
        <a:defRPr sz="1200" b="1" kern="1200">
          <a:solidFill>
            <a:schemeClr val="tx1"/>
          </a:solidFill>
          <a:latin typeface="Franklin Gothic Medium Cond" panose="020B0606030402020204" pitchFamily="34" charset="0"/>
          <a:ea typeface="+mn-ea"/>
          <a:cs typeface="+mn-cs"/>
        </a:defRPr>
      </a:lvl4pPr>
      <a:lvl5pPr marL="640080" indent="-182880" algn="l" defTabSz="914400" rtl="0" eaLnBrk="1" latinLnBrk="0" hangingPunct="1">
        <a:lnSpc>
          <a:spcPct val="130000"/>
        </a:lnSpc>
        <a:spcBef>
          <a:spcPts val="500"/>
        </a:spcBef>
        <a:buSzPct val="85000"/>
        <a:buFont typeface="Arial" panose="020B0604020202020204" pitchFamily="34" charset="0"/>
        <a:buChar char="•"/>
        <a:defRPr sz="1200" kern="1200">
          <a:solidFill>
            <a:schemeClr val="tx1"/>
          </a:solidFill>
          <a:latin typeface="Franklin Gothic Medium Cond" panose="020B06060304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png"/><Relationship Id="rId7" Type="http://schemas.openxmlformats.org/officeDocument/2006/relationships/slide" Target="slide19.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slide" Target="slide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 Id="rId5" Type="http://schemas.openxmlformats.org/officeDocument/2006/relationships/slide" Target="slide23.xml"/><Relationship Id="rId4" Type="http://schemas.openxmlformats.org/officeDocument/2006/relationships/slide" Target="slide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9.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sv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gif"/><Relationship Id="rId1" Type="http://schemas.openxmlformats.org/officeDocument/2006/relationships/slideLayout" Target="../slideLayouts/slideLayout3.xml"/><Relationship Id="rId4" Type="http://schemas.openxmlformats.org/officeDocument/2006/relationships/image" Target="../media/image25.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3.gif"/><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hyperlink" Target="https://www.doctissimo.fr/sante/dictionnaire-medical/surveillance-hemodynamique#:~:text=D%C3%A9finition%20du%20terme%20Surveillance%20h%C3%A9modynamique,la%20survenue%20de%20troubles%20h%C3%A9modynamiques."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slide" Target="slide18.xml"/><Relationship Id="rId4" Type="http://schemas.openxmlformats.org/officeDocument/2006/relationships/slide" Target="slide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Cond" panose="020B0606030402020204" pitchFamily="34" charset="0"/>
            </a:endParaRPr>
          </a:p>
        </p:txBody>
      </p:sp>
      <p:pic>
        <p:nvPicPr>
          <p:cNvPr id="4" name="Picture 3" descr="Gouttes d’huile flottant dans l’eau sur fond rouge">
            <a:extLst>
              <a:ext uri="{FF2B5EF4-FFF2-40B4-BE49-F238E27FC236}">
                <a16:creationId xmlns:a16="http://schemas.microsoft.com/office/drawing/2014/main" id="{AFBD9D7A-192F-422A-81FE-B33014B296D1}"/>
              </a:ext>
            </a:extLst>
          </p:cNvPr>
          <p:cNvPicPr>
            <a:picLocks noChangeAspect="1"/>
          </p:cNvPicPr>
          <p:nvPr/>
        </p:nvPicPr>
        <p:blipFill rotWithShape="1">
          <a:blip r:embed="rId2">
            <a:alphaModFix amt="50000"/>
          </a:blip>
          <a:srcRect t="12500" b="12500"/>
          <a:stretch/>
        </p:blipFill>
        <p:spPr>
          <a:xfrm>
            <a:off x="20" y="10"/>
            <a:ext cx="12191980" cy="6857990"/>
          </a:xfrm>
          <a:prstGeom prst="rect">
            <a:avLst/>
          </a:prstGeom>
        </p:spPr>
      </p:pic>
      <p:sp>
        <p:nvSpPr>
          <p:cNvPr id="2" name="Titre 1">
            <a:extLst>
              <a:ext uri="{FF2B5EF4-FFF2-40B4-BE49-F238E27FC236}">
                <a16:creationId xmlns:a16="http://schemas.microsoft.com/office/drawing/2014/main" id="{48B3C93E-0C4A-44E3-9CB3-1C4524475B71}"/>
              </a:ext>
            </a:extLst>
          </p:cNvPr>
          <p:cNvSpPr>
            <a:spLocks noGrp="1"/>
          </p:cNvSpPr>
          <p:nvPr>
            <p:ph type="ctrTitle"/>
          </p:nvPr>
        </p:nvSpPr>
        <p:spPr>
          <a:xfrm>
            <a:off x="1429611" y="1013984"/>
            <a:ext cx="9304650" cy="3260635"/>
          </a:xfrm>
        </p:spPr>
        <p:txBody>
          <a:bodyPr>
            <a:normAutofit/>
          </a:bodyPr>
          <a:lstStyle/>
          <a:p>
            <a:r>
              <a:rPr lang="fr-FR" sz="5400" dirty="0">
                <a:latin typeface="Franklin Gothic Medium Cond" panose="020B0606030402020204" pitchFamily="34" charset="0"/>
              </a:rPr>
              <a:t>Système de Monitorage hémodynamique</a:t>
            </a:r>
            <a:endParaRPr lang="fr-FR" sz="5400" dirty="0">
              <a:solidFill>
                <a:srgbClr val="FFFFFF"/>
              </a:solidFill>
              <a:latin typeface="Franklin Gothic Medium Cond" panose="020B0606030402020204" pitchFamily="34" charset="0"/>
            </a:endParaRPr>
          </a:p>
        </p:txBody>
      </p:sp>
      <p:sp>
        <p:nvSpPr>
          <p:cNvPr id="3" name="Sous-titre 2">
            <a:extLst>
              <a:ext uri="{FF2B5EF4-FFF2-40B4-BE49-F238E27FC236}">
                <a16:creationId xmlns:a16="http://schemas.microsoft.com/office/drawing/2014/main" id="{903EE433-9F55-44C8-9000-FD76A1A5FF5F}"/>
              </a:ext>
            </a:extLst>
          </p:cNvPr>
          <p:cNvSpPr>
            <a:spLocks noGrp="1"/>
          </p:cNvSpPr>
          <p:nvPr>
            <p:ph type="subTitle" idx="1"/>
          </p:nvPr>
        </p:nvSpPr>
        <p:spPr>
          <a:xfrm>
            <a:off x="1429612" y="4848464"/>
            <a:ext cx="7714388" cy="1085849"/>
          </a:xfrm>
        </p:spPr>
        <p:txBody>
          <a:bodyPr>
            <a:normAutofit/>
          </a:bodyPr>
          <a:lstStyle/>
          <a:p>
            <a:r>
              <a:rPr lang="fr-FR" dirty="0">
                <a:solidFill>
                  <a:srgbClr val="FFFFFF"/>
                </a:solidFill>
                <a:latin typeface="Franklin Gothic Medium Cond" panose="020B0606030402020204" pitchFamily="34" charset="0"/>
              </a:rPr>
              <a:t>Louis Bouvier</a:t>
            </a:r>
          </a:p>
        </p:txBody>
      </p:sp>
      <p:cxnSp>
        <p:nvCxnSpPr>
          <p:cNvPr id="20" name="Straight Connector 19">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070B64CF-A63A-433C-8664-F59A8E588455}"/>
              </a:ext>
            </a:extLst>
          </p:cNvPr>
          <p:cNvSpPr>
            <a:spLocks noGrp="1"/>
          </p:cNvSpPr>
          <p:nvPr>
            <p:ph type="sldNum" sz="quarter" idx="12"/>
          </p:nvPr>
        </p:nvSpPr>
        <p:spPr/>
        <p:txBody>
          <a:bodyPr/>
          <a:lstStyle/>
          <a:p>
            <a:fld id="{EFE71E98-A417-4ECC-ACEB-C0490C20DB04}" type="slidenum">
              <a:rPr lang="en-US" smtClean="0"/>
              <a:t>1</a:t>
            </a:fld>
            <a:endParaRPr lang="en-US" dirty="0"/>
          </a:p>
        </p:txBody>
      </p:sp>
    </p:spTree>
    <p:extLst>
      <p:ext uri="{BB962C8B-B14F-4D97-AF65-F5344CB8AC3E}">
        <p14:creationId xmlns:p14="http://schemas.microsoft.com/office/powerpoint/2010/main" val="1291421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908794"/>
            <a:ext cx="9392029" cy="4241937"/>
          </a:xfrm>
        </p:spPr>
        <p:txBody>
          <a:bodyPr/>
          <a:lstStyle/>
          <a:p>
            <a:r>
              <a:rPr lang="fr-FR" sz="6000" dirty="0">
                <a:latin typeface="Franklin Gothic Medium Cond" panose="020B0606030402020204" pitchFamily="34" charset="0"/>
              </a:rPr>
              <a:t>technique de thermodilution</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Qu’est ce que c’est ?</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10</a:t>
            </a:fld>
            <a:endParaRPr lang="en-US"/>
          </a:p>
        </p:txBody>
      </p:sp>
    </p:spTree>
    <p:extLst>
      <p:ext uri="{BB962C8B-B14F-4D97-AF65-F5344CB8AC3E}">
        <p14:creationId xmlns:p14="http://schemas.microsoft.com/office/powerpoint/2010/main" val="821251745"/>
      </p:ext>
    </p:extLst>
  </p:cSld>
  <p:clrMapOvr>
    <a:masterClrMapping/>
  </p:clrMapOvr>
  <p:transition spd="slow" advClick="0" advTm="500">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kassos">
            <a:hlinkClick r:id="" action="ppaction://media"/>
            <a:extLst>
              <a:ext uri="{FF2B5EF4-FFF2-40B4-BE49-F238E27FC236}">
                <a16:creationId xmlns:a16="http://schemas.microsoft.com/office/drawing/2014/main" id="{E760586F-62A3-40BA-B19F-5BC7E56756EF}"/>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11648660" cy="1221851"/>
          </a:xfrm>
        </p:spPr>
        <p:txBody>
          <a:bodyPr/>
          <a:lstStyle/>
          <a:p>
            <a:r>
              <a:rPr lang="fr-FR" sz="3200" dirty="0"/>
              <a:t>Monitorage Hémodynamique</a:t>
            </a:r>
            <a:br>
              <a:rPr lang="fr-FR" sz="3200" dirty="0"/>
            </a:br>
            <a:r>
              <a:rPr lang="fr-FR" sz="3200" dirty="0"/>
              <a:t>	</a:t>
            </a:r>
            <a:r>
              <a:rPr lang="fr-FR" sz="2400" dirty="0">
                <a:latin typeface="Franklin Gothic Medium Cond" panose="020B0606030402020204" pitchFamily="34" charset="0"/>
              </a:rPr>
              <a:t>technique de thermodilution : Qu’est ce que c’est ?</a:t>
            </a:r>
            <a:endParaRPr lang="fr-FR" dirty="0">
              <a:latin typeface="Franklin Gothic Medium Cond" panose="020B0606030402020204" pitchFamily="34" charset="0"/>
            </a:endParaRPr>
          </a:p>
        </p:txBody>
      </p:sp>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11</a:t>
            </a:fld>
            <a:endParaRPr lang="en-US"/>
          </a:p>
        </p:txBody>
      </p:sp>
      <p:sp>
        <p:nvSpPr>
          <p:cNvPr id="3" name="ZoneTexte 2">
            <a:extLst>
              <a:ext uri="{FF2B5EF4-FFF2-40B4-BE49-F238E27FC236}">
                <a16:creationId xmlns:a16="http://schemas.microsoft.com/office/drawing/2014/main" id="{C5FB5A89-F0B1-4346-BC43-678D3FA71FE8}"/>
              </a:ext>
            </a:extLst>
          </p:cNvPr>
          <p:cNvSpPr txBox="1"/>
          <p:nvPr/>
        </p:nvSpPr>
        <p:spPr>
          <a:xfrm>
            <a:off x="548640" y="1916455"/>
            <a:ext cx="9761262" cy="2800767"/>
          </a:xfrm>
          <a:prstGeom prst="rect">
            <a:avLst/>
          </a:prstGeom>
          <a:noFill/>
        </p:spPr>
        <p:txBody>
          <a:bodyPr wrap="none" rtlCol="0">
            <a:spAutoFit/>
          </a:bodyPr>
          <a:lstStyle/>
          <a:p>
            <a:r>
              <a:rPr lang="fr-FR" sz="2800" u="sng" dirty="0">
                <a:latin typeface="Franklin Gothic Medium Cond" panose="020B0606030402020204" pitchFamily="34" charset="0"/>
              </a:rPr>
              <a:t>Méthode :</a:t>
            </a:r>
          </a:p>
          <a:p>
            <a:pPr marL="285750" indent="-285750">
              <a:buFont typeface="Arial" panose="020B0604020202020204" pitchFamily="34" charset="0"/>
              <a:buChar char="•"/>
            </a:pPr>
            <a:r>
              <a:rPr lang="fr-FR" sz="2400" dirty="0">
                <a:latin typeface="Franklin Gothic Medium Cond" panose="020B0606030402020204" pitchFamily="34" charset="0"/>
              </a:rPr>
              <a:t>Injection d’un bolus via les cathéters veineux</a:t>
            </a:r>
          </a:p>
          <a:p>
            <a:pPr marL="285750" indent="-285750">
              <a:buFont typeface="Arial" panose="020B0604020202020204" pitchFamily="34" charset="0"/>
              <a:buChar char="•"/>
            </a:pPr>
            <a:r>
              <a:rPr lang="fr-FR" sz="2400" dirty="0">
                <a:latin typeface="Franklin Gothic Medium Cond" panose="020B0606030402020204" pitchFamily="34" charset="0"/>
              </a:rPr>
              <a:t>Traverse le cœur droit, le poumon le cœur gauche</a:t>
            </a:r>
          </a:p>
          <a:p>
            <a:pPr marL="285750" indent="-285750">
              <a:buFont typeface="Arial" panose="020B0604020202020204" pitchFamily="34" charset="0"/>
              <a:buChar char="•"/>
            </a:pPr>
            <a:r>
              <a:rPr lang="fr-FR" sz="2400" dirty="0">
                <a:latin typeface="Franklin Gothic Medium Cond" panose="020B0606030402020204" pitchFamily="34" charset="0"/>
              </a:rPr>
              <a:t>Détection par un cathéter dans une artère centrale</a:t>
            </a:r>
          </a:p>
          <a:p>
            <a:pPr marL="285750" indent="-285750">
              <a:buFont typeface="Arial" panose="020B0604020202020204" pitchFamily="34" charset="0"/>
              <a:buChar char="•"/>
            </a:pPr>
            <a:r>
              <a:rPr lang="fr-FR" sz="2400" dirty="0">
                <a:latin typeface="Franklin Gothic Medium Cond" panose="020B0606030402020204" pitchFamily="34" charset="0"/>
              </a:rPr>
              <a:t>Répéter 3 fois </a:t>
            </a:r>
          </a:p>
          <a:p>
            <a:endParaRPr lang="fr-FR" sz="2800" u="sng" dirty="0">
              <a:latin typeface="Franklin Gothic Medium Cond" panose="020B0606030402020204" pitchFamily="34" charset="0"/>
            </a:endParaRPr>
          </a:p>
          <a:p>
            <a:pPr marL="285750" indent="-285750">
              <a:buFont typeface="Arial" panose="020B0604020202020204" pitchFamily="34" charset="0"/>
              <a:buChar char="•"/>
            </a:pPr>
            <a:r>
              <a:rPr lang="fr-FR" sz="2400" dirty="0">
                <a:latin typeface="Franklin Gothic Medium Cond" panose="020B0606030402020204" pitchFamily="34" charset="0"/>
              </a:rPr>
              <a:t>Discontinu </a:t>
            </a:r>
            <a:r>
              <a:rPr lang="fr-FR" sz="2400" dirty="0">
                <a:latin typeface="Franklin Gothic Medium Cond" panose="020B0606030402020204" pitchFamily="34" charset="0"/>
                <a:sym typeface="Wingdings" panose="05000000000000000000" pitchFamily="2" charset="2"/>
              </a:rPr>
              <a:t> les valeurs seront constantes  demande d’être répété 3 fois / jour</a:t>
            </a:r>
            <a:endParaRPr lang="fr-FR" sz="2400" dirty="0">
              <a:latin typeface="Franklin Gothic Medium Cond" panose="020B0606030402020204" pitchFamily="34" charset="0"/>
            </a:endParaRPr>
          </a:p>
        </p:txBody>
      </p:sp>
    </p:spTree>
    <p:extLst>
      <p:ext uri="{BB962C8B-B14F-4D97-AF65-F5344CB8AC3E}">
        <p14:creationId xmlns:p14="http://schemas.microsoft.com/office/powerpoint/2010/main" val="315828246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1175012"/>
            <a:ext cx="9392029" cy="3917492"/>
          </a:xfrm>
        </p:spPr>
        <p:txBody>
          <a:bodyPr/>
          <a:lstStyle/>
          <a:p>
            <a:r>
              <a:rPr lang="fr-FR" sz="6000" dirty="0">
                <a:latin typeface="Franklin Gothic Medium Cond" panose="020B0606030402020204" pitchFamily="34" charset="0"/>
              </a:rPr>
              <a:t>technique de thermodilution</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Qu’est ce que ça mesure ?</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12</a:t>
            </a:fld>
            <a:endParaRPr lang="en-US"/>
          </a:p>
        </p:txBody>
      </p:sp>
    </p:spTree>
    <p:extLst>
      <p:ext uri="{BB962C8B-B14F-4D97-AF65-F5344CB8AC3E}">
        <p14:creationId xmlns:p14="http://schemas.microsoft.com/office/powerpoint/2010/main" val="1519199137"/>
      </p:ext>
    </p:extLst>
  </p:cSld>
  <p:clrMapOvr>
    <a:masterClrMapping/>
  </p:clrMapOvr>
  <p:transition spd="slow" advClick="0" advTm="500">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ssos">
            <a:hlinkClick r:id="" action="ppaction://media"/>
            <a:extLst>
              <a:ext uri="{FF2B5EF4-FFF2-40B4-BE49-F238E27FC236}">
                <a16:creationId xmlns:a16="http://schemas.microsoft.com/office/drawing/2014/main" id="{7AE24994-3EEF-4B0E-8206-68682A703906}"/>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0"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11648660" cy="1221851"/>
          </a:xfrm>
        </p:spPr>
        <p:txBody>
          <a:bodyPr/>
          <a:lstStyle/>
          <a:p>
            <a:r>
              <a:rPr lang="fr-FR" sz="3200" dirty="0"/>
              <a:t>Monitorage Hémodynamique</a:t>
            </a:r>
            <a:br>
              <a:rPr lang="fr-FR" sz="3200" dirty="0"/>
            </a:br>
            <a:r>
              <a:rPr lang="fr-FR" sz="3200" dirty="0"/>
              <a:t>	</a:t>
            </a:r>
            <a:r>
              <a:rPr lang="fr-FR" sz="2400" dirty="0">
                <a:latin typeface="Franklin Gothic Medium Cond" panose="020B0606030402020204" pitchFamily="34" charset="0"/>
              </a:rPr>
              <a:t> technique de thermodilution : LE Débit cardiaque</a:t>
            </a:r>
            <a:endParaRPr lang="fr-FR" dirty="0">
              <a:latin typeface="Franklin Gothic Medium Cond" panose="020B0606030402020204" pitchFamily="34" charset="0"/>
            </a:endParaRPr>
          </a:p>
        </p:txBody>
      </p:sp>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13</a:t>
            </a:fld>
            <a:endParaRPr lang="en-US"/>
          </a:p>
        </p:txBody>
      </p:sp>
      <p:grpSp>
        <p:nvGrpSpPr>
          <p:cNvPr id="10" name="Groupe 9">
            <a:extLst>
              <a:ext uri="{FF2B5EF4-FFF2-40B4-BE49-F238E27FC236}">
                <a16:creationId xmlns:a16="http://schemas.microsoft.com/office/drawing/2014/main" id="{1872DACF-58C6-4B13-80AE-F2FD57B396B3}"/>
              </a:ext>
            </a:extLst>
          </p:cNvPr>
          <p:cNvGrpSpPr/>
          <p:nvPr/>
        </p:nvGrpSpPr>
        <p:grpSpPr>
          <a:xfrm>
            <a:off x="4642338" y="1689968"/>
            <a:ext cx="6953162" cy="3543205"/>
            <a:chOff x="449579" y="1719623"/>
            <a:chExt cx="6416041" cy="3119076"/>
          </a:xfrm>
        </p:grpSpPr>
        <p:pic>
          <p:nvPicPr>
            <p:cNvPr id="7" name="Image 6">
              <a:extLst>
                <a:ext uri="{FF2B5EF4-FFF2-40B4-BE49-F238E27FC236}">
                  <a16:creationId xmlns:a16="http://schemas.microsoft.com/office/drawing/2014/main" id="{71EBE54A-EA51-47A8-8BE9-2787077FA1C0}"/>
                </a:ext>
              </a:extLst>
            </p:cNvPr>
            <p:cNvPicPr/>
            <p:nvPr/>
          </p:nvPicPr>
          <p:blipFill rotWithShape="1">
            <a:blip r:embed="rId6"/>
            <a:srcRect l="6157" t="980" r="1538" b="39932"/>
            <a:stretch/>
          </p:blipFill>
          <p:spPr>
            <a:xfrm>
              <a:off x="449579" y="1719623"/>
              <a:ext cx="6416041" cy="3119076"/>
            </a:xfrm>
            <a:prstGeom prst="rect">
              <a:avLst/>
            </a:prstGeom>
          </p:spPr>
        </p:pic>
        <p:sp>
          <p:nvSpPr>
            <p:cNvPr id="3" name="ZoneTexte 2">
              <a:extLst>
                <a:ext uri="{FF2B5EF4-FFF2-40B4-BE49-F238E27FC236}">
                  <a16:creationId xmlns:a16="http://schemas.microsoft.com/office/drawing/2014/main" id="{03B82C49-1428-49AC-AEBB-5CE9BAEC3117}"/>
                </a:ext>
              </a:extLst>
            </p:cNvPr>
            <p:cNvSpPr txBox="1"/>
            <p:nvPr/>
          </p:nvSpPr>
          <p:spPr>
            <a:xfrm>
              <a:off x="525780" y="1719623"/>
              <a:ext cx="276546" cy="270935"/>
            </a:xfrm>
            <a:prstGeom prst="rect">
              <a:avLst/>
            </a:prstGeom>
            <a:noFill/>
          </p:spPr>
          <p:txBody>
            <a:bodyPr wrap="none" rtlCol="0">
              <a:spAutoFit/>
            </a:bodyPr>
            <a:lstStyle/>
            <a:p>
              <a:r>
                <a:rPr lang="fr-FR" sz="1400" dirty="0">
                  <a:solidFill>
                    <a:schemeClr val="bg1"/>
                  </a:solidFill>
                  <a:latin typeface="Franklin Gothic Medium Cond" panose="020B0606030402020204" pitchFamily="34" charset="0"/>
                  <a:cs typeface="Calibri" panose="020F0502020204030204" pitchFamily="34" charset="0"/>
                </a:rPr>
                <a:t>-T</a:t>
              </a:r>
            </a:p>
          </p:txBody>
        </p:sp>
        <p:sp>
          <p:nvSpPr>
            <p:cNvPr id="9" name="ZoneTexte 8">
              <a:extLst>
                <a:ext uri="{FF2B5EF4-FFF2-40B4-BE49-F238E27FC236}">
                  <a16:creationId xmlns:a16="http://schemas.microsoft.com/office/drawing/2014/main" id="{EAF9956E-8FE1-4670-BFF4-AC0A15FD9FFE}"/>
                </a:ext>
              </a:extLst>
            </p:cNvPr>
            <p:cNvSpPr txBox="1"/>
            <p:nvPr/>
          </p:nvSpPr>
          <p:spPr>
            <a:xfrm>
              <a:off x="6479280" y="4394030"/>
              <a:ext cx="367131" cy="270935"/>
            </a:xfrm>
            <a:prstGeom prst="rect">
              <a:avLst/>
            </a:prstGeom>
            <a:noFill/>
          </p:spPr>
          <p:txBody>
            <a:bodyPr wrap="none" rtlCol="0">
              <a:spAutoFit/>
            </a:bodyPr>
            <a:lstStyle/>
            <a:p>
              <a:r>
                <a:rPr lang="fr-FR" sz="1400" dirty="0">
                  <a:solidFill>
                    <a:schemeClr val="bg1"/>
                  </a:solidFill>
                  <a:latin typeface="Franklin Gothic Medium Cond" panose="020B0606030402020204" pitchFamily="34" charset="0"/>
                  <a:cs typeface="Calibri" panose="020F0502020204030204" pitchFamily="34" charset="0"/>
                </a:rPr>
                <a:t>t[s]</a:t>
              </a:r>
            </a:p>
          </p:txBody>
        </p:sp>
      </p:gr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43D318EC-37B8-480F-B7BC-9AB7A8C28D29}"/>
                  </a:ext>
                </a:extLst>
              </p:cNvPr>
              <p:cNvSpPr txBox="1"/>
              <p:nvPr/>
            </p:nvSpPr>
            <p:spPr>
              <a:xfrm>
                <a:off x="398362" y="1845806"/>
                <a:ext cx="3626442" cy="943335"/>
              </a:xfrm>
              <a:prstGeom prst="rect">
                <a:avLst/>
              </a:prstGeom>
              <a:noFill/>
              <a:ln>
                <a:solidFill>
                  <a:schemeClr val="tx1"/>
                </a:solidFill>
              </a:ln>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fr-FR" sz="2400" b="0" i="1" smtClean="0">
                              <a:latin typeface="Cambria Math" panose="02040503050406030204" pitchFamily="18" charset="0"/>
                            </a:rPr>
                          </m:ctrlPr>
                        </m:sSubPr>
                        <m:e>
                          <m:r>
                            <m:rPr>
                              <m:sty m:val="p"/>
                            </m:rPr>
                            <a:rPr lang="fr-FR" sz="2400" b="0" i="0" smtClean="0">
                              <a:latin typeface="Cambria Math" panose="02040503050406030204" pitchFamily="18" charset="0"/>
                            </a:rPr>
                            <m:t>DC</m:t>
                          </m:r>
                        </m:e>
                        <m:sub>
                          <m:r>
                            <m:rPr>
                              <m:sty m:val="p"/>
                            </m:rPr>
                            <a:rPr lang="fr-FR" sz="2400" b="0" i="0" smtClean="0">
                              <a:latin typeface="Cambria Math" panose="02040503050406030204" pitchFamily="18" charset="0"/>
                            </a:rPr>
                            <m:t>TC</m:t>
                          </m:r>
                        </m:sub>
                      </m:sSub>
                      <m:r>
                        <a:rPr lang="fr-FR" sz="2400" b="0" i="0" smtClean="0">
                          <a:latin typeface="Cambria Math" panose="02040503050406030204" pitchFamily="18" charset="0"/>
                        </a:rPr>
                        <m:t>=</m:t>
                      </m:r>
                      <m:f>
                        <m:fPr>
                          <m:ctrlPr>
                            <a:rPr lang="fr-FR" sz="2400" b="0" i="1" smtClean="0">
                              <a:latin typeface="Cambria Math" panose="02040503050406030204" pitchFamily="18" charset="0"/>
                            </a:rPr>
                          </m:ctrlPr>
                        </m:fPr>
                        <m:num>
                          <m:d>
                            <m:dPr>
                              <m:ctrlPr>
                                <a:rPr lang="fr-FR" sz="2400" b="0" i="1" smtClean="0">
                                  <a:latin typeface="Cambria Math" panose="02040503050406030204" pitchFamily="18" charset="0"/>
                                </a:rPr>
                              </m:ctrlPr>
                            </m:dPr>
                            <m:e>
                              <m:sSub>
                                <m:sSubPr>
                                  <m:ctrlPr>
                                    <a:rPr lang="fr-FR" sz="2400" b="0" i="1" smtClean="0">
                                      <a:latin typeface="Cambria Math" panose="02040503050406030204" pitchFamily="18" charset="0"/>
                                    </a:rPr>
                                  </m:ctrlPr>
                                </m:sSubPr>
                                <m:e>
                                  <m:r>
                                    <m:rPr>
                                      <m:sty m:val="p"/>
                                    </m:rPr>
                                    <a:rPr lang="fr-FR" sz="2400" b="0" i="0" smtClean="0">
                                      <a:latin typeface="Cambria Math" panose="02040503050406030204" pitchFamily="18" charset="0"/>
                                    </a:rPr>
                                    <m:t>T</m:t>
                                  </m:r>
                                </m:e>
                                <m:sub>
                                  <m:r>
                                    <m:rPr>
                                      <m:sty m:val="p"/>
                                    </m:rPr>
                                    <a:rPr lang="fr-FR" sz="2400" b="0" i="0" smtClean="0">
                                      <a:latin typeface="Cambria Math" panose="02040503050406030204" pitchFamily="18" charset="0"/>
                                    </a:rPr>
                                    <m:t>b</m:t>
                                  </m:r>
                                </m:sub>
                              </m:sSub>
                              <m:r>
                                <a:rPr lang="fr-FR" sz="2400" b="0" i="0" smtClean="0">
                                  <a:latin typeface="Cambria Math" panose="02040503050406030204" pitchFamily="18" charset="0"/>
                                </a:rPr>
                                <m:t>−</m:t>
                              </m:r>
                              <m:sSub>
                                <m:sSubPr>
                                  <m:ctrlPr>
                                    <a:rPr lang="fr-FR" sz="2400" b="0" i="1" smtClean="0">
                                      <a:latin typeface="Cambria Math" panose="02040503050406030204" pitchFamily="18" charset="0"/>
                                    </a:rPr>
                                  </m:ctrlPr>
                                </m:sSubPr>
                                <m:e>
                                  <m:r>
                                    <m:rPr>
                                      <m:sty m:val="p"/>
                                    </m:rPr>
                                    <a:rPr lang="fr-FR" sz="2400" b="0" i="0" smtClean="0">
                                      <a:latin typeface="Cambria Math" panose="02040503050406030204" pitchFamily="18" charset="0"/>
                                    </a:rPr>
                                    <m:t>T</m:t>
                                  </m:r>
                                </m:e>
                                <m:sub>
                                  <m:r>
                                    <m:rPr>
                                      <m:sty m:val="p"/>
                                    </m:rPr>
                                    <a:rPr lang="fr-FR" sz="2400" b="0" i="0" smtClean="0">
                                      <a:latin typeface="Cambria Math" panose="02040503050406030204" pitchFamily="18" charset="0"/>
                                    </a:rPr>
                                    <m:t>i</m:t>
                                  </m:r>
                                </m:sub>
                              </m:sSub>
                            </m:e>
                          </m:d>
                          <m:r>
                            <a:rPr lang="fr-FR" sz="2400" b="0" i="0" smtClean="0">
                              <a:latin typeface="Cambria Math" panose="02040503050406030204" pitchFamily="18" charset="0"/>
                            </a:rPr>
                            <m:t>∗ </m:t>
                          </m:r>
                          <m:sSub>
                            <m:sSubPr>
                              <m:ctrlPr>
                                <a:rPr lang="fr-FR" sz="2400" b="0" i="1" smtClean="0">
                                  <a:latin typeface="Cambria Math" panose="02040503050406030204" pitchFamily="18" charset="0"/>
                                </a:rPr>
                              </m:ctrlPr>
                            </m:sSubPr>
                            <m:e>
                              <m:r>
                                <m:rPr>
                                  <m:sty m:val="p"/>
                                </m:rPr>
                                <a:rPr lang="fr-FR" sz="2400" b="0" i="0" smtClean="0">
                                  <a:latin typeface="Cambria Math" panose="02040503050406030204" pitchFamily="18" charset="0"/>
                                </a:rPr>
                                <m:t>V</m:t>
                              </m:r>
                            </m:e>
                            <m:sub>
                              <m:r>
                                <m:rPr>
                                  <m:sty m:val="p"/>
                                </m:rPr>
                                <a:rPr lang="fr-FR" sz="2400" b="0" i="0" smtClean="0">
                                  <a:latin typeface="Cambria Math" panose="02040503050406030204" pitchFamily="18" charset="0"/>
                                </a:rPr>
                                <m:t>i</m:t>
                              </m:r>
                            </m:sub>
                          </m:sSub>
                          <m:r>
                            <a:rPr lang="fr-FR" sz="2400" b="0" i="0" smtClean="0">
                              <a:latin typeface="Cambria Math" panose="02040503050406030204" pitchFamily="18" charset="0"/>
                            </a:rPr>
                            <m:t>∗</m:t>
                          </m:r>
                          <m:r>
                            <m:rPr>
                              <m:sty m:val="p"/>
                            </m:rPr>
                            <a:rPr lang="fr-FR" sz="2400" b="0" i="0" smtClean="0">
                              <a:latin typeface="Cambria Math" panose="02040503050406030204" pitchFamily="18" charset="0"/>
                            </a:rPr>
                            <m:t>K</m:t>
                          </m:r>
                        </m:num>
                        <m:den>
                          <m:nary>
                            <m:naryPr>
                              <m:limLoc m:val="undOvr"/>
                              <m:subHide m:val="on"/>
                              <m:supHide m:val="on"/>
                              <m:ctrlPr>
                                <a:rPr lang="fr-FR" sz="2400" b="0" i="1" smtClean="0">
                                  <a:latin typeface="Cambria Math" panose="02040503050406030204" pitchFamily="18" charset="0"/>
                                </a:rPr>
                              </m:ctrlPr>
                            </m:naryPr>
                            <m:sub/>
                            <m:sup/>
                            <m:e>
                              <m:r>
                                <a:rPr lang="fr-FR" sz="2400" b="0" i="0" smtClean="0">
                                  <a:latin typeface="Cambria Math" panose="02040503050406030204" pitchFamily="18" charset="0"/>
                                  <a:ea typeface="Cambria Math" panose="02040503050406030204" pitchFamily="18" charset="0"/>
                                </a:rPr>
                                <m:t>∆</m:t>
                              </m:r>
                            </m:e>
                          </m:nary>
                          <m:sSub>
                            <m:sSubPr>
                              <m:ctrlPr>
                                <a:rPr lang="fr-FR" sz="2400" b="0" i="1" smtClean="0">
                                  <a:latin typeface="Cambria Math" panose="02040503050406030204" pitchFamily="18" charset="0"/>
                                </a:rPr>
                              </m:ctrlPr>
                            </m:sSubPr>
                            <m:e>
                              <m:r>
                                <m:rPr>
                                  <m:sty m:val="p"/>
                                </m:rPr>
                                <a:rPr lang="fr-FR" sz="2400" b="0" i="0" smtClean="0">
                                  <a:latin typeface="Cambria Math" panose="02040503050406030204" pitchFamily="18" charset="0"/>
                                </a:rPr>
                                <m:t>T</m:t>
                              </m:r>
                            </m:e>
                            <m:sub>
                              <m:r>
                                <m:rPr>
                                  <m:sty m:val="p"/>
                                </m:rPr>
                                <a:rPr lang="fr-FR" sz="2400" b="0" i="0" smtClean="0">
                                  <a:latin typeface="Cambria Math" panose="02040503050406030204" pitchFamily="18" charset="0"/>
                                </a:rPr>
                                <m:t>b</m:t>
                              </m:r>
                            </m:sub>
                          </m:sSub>
                          <m:r>
                            <a:rPr lang="fr-FR" sz="2400" b="0" i="0" smtClean="0">
                              <a:latin typeface="Cambria Math" panose="02040503050406030204" pitchFamily="18" charset="0"/>
                            </a:rPr>
                            <m:t>∗</m:t>
                          </m:r>
                          <m:r>
                            <m:rPr>
                              <m:sty m:val="p"/>
                            </m:rPr>
                            <a:rPr lang="fr-FR" sz="2400" b="0" i="0" smtClean="0">
                              <a:latin typeface="Cambria Math" panose="02040503050406030204" pitchFamily="18" charset="0"/>
                            </a:rPr>
                            <m:t>dt</m:t>
                          </m:r>
                        </m:den>
                      </m:f>
                    </m:oMath>
                  </m:oMathPara>
                </a14:m>
                <a:endParaRPr lang="fr-FR" dirty="0">
                  <a:latin typeface="Franklin Gothic Medium Cond" panose="020B0606030402020204" pitchFamily="34" charset="0"/>
                </a:endParaRPr>
              </a:p>
            </p:txBody>
          </p:sp>
        </mc:Choice>
        <mc:Fallback xmlns="">
          <p:sp>
            <p:nvSpPr>
              <p:cNvPr id="11" name="ZoneTexte 10">
                <a:extLst>
                  <a:ext uri="{FF2B5EF4-FFF2-40B4-BE49-F238E27FC236}">
                    <a16:creationId xmlns:a16="http://schemas.microsoft.com/office/drawing/2014/main" id="{43D318EC-37B8-480F-B7BC-9AB7A8C28D29}"/>
                  </a:ext>
                </a:extLst>
              </p:cNvPr>
              <p:cNvSpPr txBox="1">
                <a:spLocks noRot="1" noChangeAspect="1" noMove="1" noResize="1" noEditPoints="1" noAdjustHandles="1" noChangeArrowheads="1" noChangeShapeType="1" noTextEdit="1"/>
              </p:cNvSpPr>
              <p:nvPr/>
            </p:nvSpPr>
            <p:spPr>
              <a:xfrm>
                <a:off x="398362" y="1845806"/>
                <a:ext cx="3626442" cy="943335"/>
              </a:xfrm>
              <a:prstGeom prst="rect">
                <a:avLst/>
              </a:prstGeom>
              <a:blipFill>
                <a:blip r:embed="rId7"/>
                <a:stretch>
                  <a:fillRect/>
                </a:stretch>
              </a:blipFill>
              <a:ln>
                <a:solidFill>
                  <a:schemeClr val="tx1"/>
                </a:solidFill>
              </a:ln>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33A73F18-2E18-451F-BB5C-168098640414}"/>
                  </a:ext>
                </a:extLst>
              </p:cNvPr>
              <p:cNvSpPr txBox="1"/>
              <p:nvPr/>
            </p:nvSpPr>
            <p:spPr>
              <a:xfrm>
                <a:off x="206286" y="3226923"/>
                <a:ext cx="4229766" cy="3411896"/>
              </a:xfrm>
              <a:prstGeom prst="rect">
                <a:avLst/>
              </a:prstGeom>
              <a:noFill/>
              <a:ln>
                <a:solidFill>
                  <a:schemeClr val="tx1"/>
                </a:solidFill>
              </a:ln>
            </p:spPr>
            <p:txBody>
              <a:bodyPr wrap="square" rtlCol="0">
                <a:spAutoFit/>
              </a:bodyPr>
              <a:lstStyle/>
              <a:p>
                <a:pPr>
                  <a:spcBef>
                    <a:spcPts val="600"/>
                  </a:spcBef>
                </a:pPr>
                <a14:m>
                  <m:oMath xmlns:m="http://schemas.openxmlformats.org/officeDocument/2006/math">
                    <m:sSub>
                      <m:sSubPr>
                        <m:ctrlPr>
                          <a:rPr lang="fr-FR" sz="2400" b="1" i="1" u="sng" smtClean="0">
                            <a:latin typeface="Cambria Math" panose="02040503050406030204" pitchFamily="18" charset="0"/>
                          </a:rPr>
                        </m:ctrlPr>
                      </m:sSubPr>
                      <m:e>
                        <m:r>
                          <a:rPr lang="fr-FR" sz="2400" b="1" i="0" u="sng">
                            <a:latin typeface="Cambria Math" panose="02040503050406030204" pitchFamily="18" charset="0"/>
                          </a:rPr>
                          <m:t>𝐓</m:t>
                        </m:r>
                      </m:e>
                      <m:sub>
                        <m:r>
                          <a:rPr lang="fr-FR" sz="2400" b="1" i="0" u="sng">
                            <a:latin typeface="Cambria Math" panose="02040503050406030204" pitchFamily="18" charset="0"/>
                          </a:rPr>
                          <m:t>𝐛</m:t>
                        </m:r>
                      </m:sub>
                    </m:sSub>
                  </m:oMath>
                </a14:m>
                <a:r>
                  <a:rPr lang="fr-FR" sz="2400" b="1" u="sng" dirty="0">
                    <a:latin typeface="Franklin Gothic Medium Cond" panose="020B0606030402020204" pitchFamily="34" charset="0"/>
                  </a:rPr>
                  <a:t> : </a:t>
                </a:r>
                <a:r>
                  <a:rPr lang="fr-FR" sz="2400" dirty="0">
                    <a:latin typeface="Franklin Gothic Medium Cond" panose="020B0606030402020204" pitchFamily="34" charset="0"/>
                  </a:rPr>
                  <a:t>Température sanguine</a:t>
                </a:r>
              </a:p>
              <a:p>
                <a:pPr>
                  <a:spcBef>
                    <a:spcPts val="600"/>
                  </a:spcBef>
                </a:pPr>
                <a14:m>
                  <m:oMath xmlns:m="http://schemas.openxmlformats.org/officeDocument/2006/math">
                    <m:sSub>
                      <m:sSubPr>
                        <m:ctrlPr>
                          <a:rPr lang="fr-FR" sz="2400" b="1" i="1" u="sng" smtClean="0">
                            <a:latin typeface="Cambria Math" panose="02040503050406030204" pitchFamily="18" charset="0"/>
                          </a:rPr>
                        </m:ctrlPr>
                      </m:sSubPr>
                      <m:e>
                        <m:r>
                          <a:rPr lang="fr-FR" sz="2400" b="1" i="0" u="sng" smtClean="0">
                            <a:latin typeface="Cambria Math" panose="02040503050406030204" pitchFamily="18" charset="0"/>
                          </a:rPr>
                          <m:t>𝐓</m:t>
                        </m:r>
                      </m:e>
                      <m:sub>
                        <m:r>
                          <a:rPr lang="fr-FR" sz="2400" b="1" i="0" u="sng" smtClean="0">
                            <a:latin typeface="Cambria Math" panose="02040503050406030204" pitchFamily="18" charset="0"/>
                          </a:rPr>
                          <m:t>𝐢</m:t>
                        </m:r>
                      </m:sub>
                    </m:sSub>
                  </m:oMath>
                </a14:m>
                <a:r>
                  <a:rPr lang="fr-FR" sz="2400" b="1" u="sng" dirty="0">
                    <a:latin typeface="Franklin Gothic Medium Cond" panose="020B0606030402020204" pitchFamily="34" charset="0"/>
                  </a:rPr>
                  <a:t> : </a:t>
                </a:r>
                <a:r>
                  <a:rPr lang="fr-FR" sz="2400" dirty="0">
                    <a:latin typeface="Franklin Gothic Medium Cond" panose="020B0606030402020204" pitchFamily="34" charset="0"/>
                  </a:rPr>
                  <a:t>Température de l’injectât</a:t>
                </a:r>
              </a:p>
              <a:p>
                <a:pPr>
                  <a:spcBef>
                    <a:spcPts val="600"/>
                  </a:spcBef>
                </a:pPr>
                <a14:m>
                  <m:oMath xmlns:m="http://schemas.openxmlformats.org/officeDocument/2006/math">
                    <m:sSub>
                      <m:sSubPr>
                        <m:ctrlPr>
                          <a:rPr lang="fr-FR" sz="2400" b="1" i="1" u="sng" smtClean="0">
                            <a:latin typeface="Cambria Math" panose="02040503050406030204" pitchFamily="18" charset="0"/>
                          </a:rPr>
                        </m:ctrlPr>
                      </m:sSubPr>
                      <m:e>
                        <m:r>
                          <a:rPr lang="fr-FR" sz="2400" b="1" i="0" u="sng" smtClean="0">
                            <a:latin typeface="Cambria Math" panose="02040503050406030204" pitchFamily="18" charset="0"/>
                          </a:rPr>
                          <m:t>𝐕</m:t>
                        </m:r>
                      </m:e>
                      <m:sub>
                        <m:r>
                          <a:rPr lang="fr-FR" sz="2400" b="1" i="0" u="sng" smtClean="0">
                            <a:latin typeface="Cambria Math" panose="02040503050406030204" pitchFamily="18" charset="0"/>
                          </a:rPr>
                          <m:t>𝐢</m:t>
                        </m:r>
                      </m:sub>
                    </m:sSub>
                  </m:oMath>
                </a14:m>
                <a:r>
                  <a:rPr lang="fr-FR" sz="2400" b="1" u="sng" dirty="0">
                    <a:latin typeface="Franklin Gothic Medium Cond" panose="020B0606030402020204" pitchFamily="34" charset="0"/>
                  </a:rPr>
                  <a:t> : </a:t>
                </a:r>
                <a:r>
                  <a:rPr lang="fr-FR" sz="2400" dirty="0">
                    <a:latin typeface="Franklin Gothic Medium Cond" panose="020B0606030402020204" pitchFamily="34" charset="0"/>
                  </a:rPr>
                  <a:t>Volume d’injectât</a:t>
                </a:r>
              </a:p>
              <a:p>
                <a:pPr>
                  <a:spcBef>
                    <a:spcPts val="600"/>
                  </a:spcBef>
                </a:pPr>
                <a14:m>
                  <m:oMath xmlns:m="http://schemas.openxmlformats.org/officeDocument/2006/math">
                    <m:nary>
                      <m:naryPr>
                        <m:limLoc m:val="undOvr"/>
                        <m:subHide m:val="on"/>
                        <m:supHide m:val="on"/>
                        <m:ctrlPr>
                          <a:rPr lang="fr-FR" sz="2400" b="1" i="1" u="sng" smtClean="0">
                            <a:latin typeface="Cambria Math" panose="02040503050406030204" pitchFamily="18" charset="0"/>
                          </a:rPr>
                        </m:ctrlPr>
                      </m:naryPr>
                      <m:sub/>
                      <m:sup/>
                      <m:e>
                        <m:r>
                          <a:rPr lang="fr-FR" sz="2400" b="1" i="0" u="sng" smtClean="0">
                            <a:latin typeface="Cambria Math" panose="02040503050406030204" pitchFamily="18" charset="0"/>
                            <a:ea typeface="Cambria Math" panose="02040503050406030204" pitchFamily="18" charset="0"/>
                          </a:rPr>
                          <m:t>∆</m:t>
                        </m:r>
                      </m:e>
                    </m:nary>
                    <m:sSub>
                      <m:sSubPr>
                        <m:ctrlPr>
                          <a:rPr lang="fr-FR" sz="2400" b="1" i="1" u="sng" smtClean="0">
                            <a:latin typeface="Cambria Math" panose="02040503050406030204" pitchFamily="18" charset="0"/>
                          </a:rPr>
                        </m:ctrlPr>
                      </m:sSubPr>
                      <m:e>
                        <m:r>
                          <a:rPr lang="fr-FR" sz="2400" b="1" i="0" u="sng" smtClean="0">
                            <a:latin typeface="Cambria Math" panose="02040503050406030204" pitchFamily="18" charset="0"/>
                          </a:rPr>
                          <m:t>𝐓</m:t>
                        </m:r>
                      </m:e>
                      <m:sub>
                        <m:r>
                          <a:rPr lang="fr-FR" sz="2400" b="1" i="0" u="sng" smtClean="0">
                            <a:latin typeface="Cambria Math" panose="02040503050406030204" pitchFamily="18" charset="0"/>
                          </a:rPr>
                          <m:t>𝐛</m:t>
                        </m:r>
                      </m:sub>
                    </m:sSub>
                    <m:r>
                      <a:rPr lang="fr-FR" sz="2400" b="1" i="0" u="sng" smtClean="0">
                        <a:latin typeface="Cambria Math" panose="02040503050406030204" pitchFamily="18" charset="0"/>
                      </a:rPr>
                      <m:t>∗</m:t>
                    </m:r>
                    <m:r>
                      <a:rPr lang="fr-FR" sz="2400" b="1" i="0" u="sng" smtClean="0">
                        <a:latin typeface="Cambria Math" panose="02040503050406030204" pitchFamily="18" charset="0"/>
                      </a:rPr>
                      <m:t>𝐝𝐭</m:t>
                    </m:r>
                  </m:oMath>
                </a14:m>
                <a:r>
                  <a:rPr lang="fr-FR" sz="2400" b="1" u="sng" dirty="0">
                    <a:latin typeface="Franklin Gothic Medium Cond" panose="020B0606030402020204" pitchFamily="34" charset="0"/>
                  </a:rPr>
                  <a:t> : </a:t>
                </a:r>
                <a:r>
                  <a:rPr lang="fr-FR" sz="2400" dirty="0">
                    <a:latin typeface="Franklin Gothic Medium Cond" panose="020B0606030402020204" pitchFamily="34" charset="0"/>
                  </a:rPr>
                  <a:t>Aire sous la courbe de thermodilution</a:t>
                </a:r>
              </a:p>
              <a:p>
                <a:pPr>
                  <a:spcBef>
                    <a:spcPts val="600"/>
                  </a:spcBef>
                </a:pPr>
                <a14:m>
                  <m:oMath xmlns:m="http://schemas.openxmlformats.org/officeDocument/2006/math">
                    <m:r>
                      <a:rPr lang="fr-FR" sz="2400" b="1" i="0" u="sng" smtClean="0">
                        <a:latin typeface="Cambria Math" panose="02040503050406030204" pitchFamily="18" charset="0"/>
                      </a:rPr>
                      <m:t>𝐊</m:t>
                    </m:r>
                  </m:oMath>
                </a14:m>
                <a:r>
                  <a:rPr lang="fr-FR" sz="2400" b="1" u="sng" dirty="0">
                    <a:latin typeface="Franklin Gothic Medium Cond" panose="020B0606030402020204" pitchFamily="34" charset="0"/>
                  </a:rPr>
                  <a:t> : </a:t>
                </a:r>
                <a:r>
                  <a:rPr lang="fr-FR" sz="2400" dirty="0">
                    <a:latin typeface="Franklin Gothic Medium Cond" panose="020B0606030402020204" pitchFamily="34" charset="0"/>
                  </a:rPr>
                  <a:t>Constante de correction (déterminée selon le poids du patient , </a:t>
                </a:r>
                <a14:m>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V</m:t>
                        </m:r>
                      </m:e>
                      <m:sub>
                        <m:r>
                          <m:rPr>
                            <m:sty m:val="p"/>
                          </m:rPr>
                          <a:rPr lang="fr-FR" sz="2400">
                            <a:latin typeface="Cambria Math" panose="02040503050406030204" pitchFamily="18" charset="0"/>
                          </a:rPr>
                          <m:t>i</m:t>
                        </m:r>
                      </m:sub>
                    </m:sSub>
                  </m:oMath>
                </a14:m>
                <a:r>
                  <a:rPr lang="fr-FR" sz="2400" dirty="0">
                    <a:latin typeface="Franklin Gothic Medium Cond" panose="020B0606030402020204" pitchFamily="34" charset="0"/>
                  </a:rPr>
                  <a:t>  et </a:t>
                </a:r>
                <a14:m>
                  <m:oMath xmlns:m="http://schemas.openxmlformats.org/officeDocument/2006/math">
                    <m:sSub>
                      <m:sSubPr>
                        <m:ctrlPr>
                          <a:rPr lang="fr-FR" sz="2400" i="1">
                            <a:latin typeface="Cambria Math" panose="02040503050406030204" pitchFamily="18" charset="0"/>
                          </a:rPr>
                        </m:ctrlPr>
                      </m:sSubPr>
                      <m:e>
                        <m:r>
                          <m:rPr>
                            <m:sty m:val="p"/>
                          </m:rPr>
                          <a:rPr lang="fr-FR" sz="2400">
                            <a:latin typeface="Cambria Math" panose="02040503050406030204" pitchFamily="18" charset="0"/>
                          </a:rPr>
                          <m:t>T</m:t>
                        </m:r>
                      </m:e>
                      <m:sub>
                        <m:r>
                          <m:rPr>
                            <m:sty m:val="p"/>
                          </m:rPr>
                          <a:rPr lang="fr-FR" sz="2400">
                            <a:latin typeface="Cambria Math" panose="02040503050406030204" pitchFamily="18" charset="0"/>
                          </a:rPr>
                          <m:t>i</m:t>
                        </m:r>
                      </m:sub>
                    </m:sSub>
                  </m:oMath>
                </a14:m>
                <a:r>
                  <a:rPr lang="fr-FR" sz="2400" dirty="0">
                    <a:latin typeface="Franklin Gothic Medium Cond" panose="020B0606030402020204" pitchFamily="34" charset="0"/>
                  </a:rPr>
                  <a:t>)</a:t>
                </a:r>
              </a:p>
            </p:txBody>
          </p:sp>
        </mc:Choice>
        <mc:Fallback xmlns="">
          <p:sp>
            <p:nvSpPr>
              <p:cNvPr id="12" name="ZoneTexte 11">
                <a:extLst>
                  <a:ext uri="{FF2B5EF4-FFF2-40B4-BE49-F238E27FC236}">
                    <a16:creationId xmlns:a16="http://schemas.microsoft.com/office/drawing/2014/main" id="{33A73F18-2E18-451F-BB5C-168098640414}"/>
                  </a:ext>
                </a:extLst>
              </p:cNvPr>
              <p:cNvSpPr txBox="1">
                <a:spLocks noRot="1" noChangeAspect="1" noMove="1" noResize="1" noEditPoints="1" noAdjustHandles="1" noChangeArrowheads="1" noChangeShapeType="1" noTextEdit="1"/>
              </p:cNvSpPr>
              <p:nvPr/>
            </p:nvSpPr>
            <p:spPr>
              <a:xfrm>
                <a:off x="206286" y="3226923"/>
                <a:ext cx="4229766" cy="3411896"/>
              </a:xfrm>
              <a:prstGeom prst="rect">
                <a:avLst/>
              </a:prstGeom>
              <a:blipFill>
                <a:blip r:embed="rId8"/>
                <a:stretch>
                  <a:fillRect l="-13362" t="-1068" r="-2011" b="-3025"/>
                </a:stretch>
              </a:blipFill>
              <a:ln>
                <a:solidFill>
                  <a:schemeClr val="tx1"/>
                </a:solidFill>
              </a:ln>
            </p:spPr>
            <p:txBody>
              <a:bodyPr/>
              <a:lstStyle/>
              <a:p>
                <a:r>
                  <a:rPr lang="fr-FR">
                    <a:noFill/>
                  </a:rPr>
                  <a:t> </a:t>
                </a:r>
              </a:p>
            </p:txBody>
          </p:sp>
        </mc:Fallback>
      </mc:AlternateContent>
    </p:spTree>
    <p:extLst>
      <p:ext uri="{BB962C8B-B14F-4D97-AF65-F5344CB8AC3E}">
        <p14:creationId xmlns:p14="http://schemas.microsoft.com/office/powerpoint/2010/main" val="2813475891"/>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ssos">
            <a:hlinkClick r:id="" action="ppaction://media"/>
            <a:extLst>
              <a:ext uri="{FF2B5EF4-FFF2-40B4-BE49-F238E27FC236}">
                <a16:creationId xmlns:a16="http://schemas.microsoft.com/office/drawing/2014/main" id="{E6CB9E48-C218-4EF0-82C2-88A368B6CAB3}"/>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10048" y="10048"/>
            <a:ext cx="12192000" cy="6858000"/>
          </a:xfrm>
          <a:prstGeom prst="rect">
            <a:avLst/>
          </a:prstGeom>
        </p:spPr>
      </p:pic>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132522" y="1905459"/>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14</a:t>
            </a:fld>
            <a:endParaRPr lang="en-US" dirty="0"/>
          </a:p>
        </p:txBody>
      </p:sp>
      <p:pic>
        <p:nvPicPr>
          <p:cNvPr id="7" name="Image 6">
            <a:extLst>
              <a:ext uri="{FF2B5EF4-FFF2-40B4-BE49-F238E27FC236}">
                <a16:creationId xmlns:a16="http://schemas.microsoft.com/office/drawing/2014/main" id="{12ED7F6C-153D-4C89-ABB1-3226A3920BCD}"/>
              </a:ext>
            </a:extLst>
          </p:cNvPr>
          <p:cNvPicPr/>
          <p:nvPr/>
        </p:nvPicPr>
        <p:blipFill rotWithShape="1">
          <a:blip r:embed="rId6"/>
          <a:srcRect l="676" t="47547" r="60110" b="13093"/>
          <a:stretch/>
        </p:blipFill>
        <p:spPr>
          <a:xfrm>
            <a:off x="6718495" y="2331731"/>
            <a:ext cx="4604210" cy="2599017"/>
          </a:xfrm>
          <a:prstGeom prst="rect">
            <a:avLst/>
          </a:prstGeom>
        </p:spPr>
      </p:pic>
      <p:sp>
        <p:nvSpPr>
          <p:cNvPr id="8" name="ZoneTexte 7">
            <a:extLst>
              <a:ext uri="{FF2B5EF4-FFF2-40B4-BE49-F238E27FC236}">
                <a16:creationId xmlns:a16="http://schemas.microsoft.com/office/drawing/2014/main" id="{A753044A-0637-46B0-B2B1-1B3F1ED50A06}"/>
              </a:ext>
            </a:extLst>
          </p:cNvPr>
          <p:cNvSpPr txBox="1"/>
          <p:nvPr/>
        </p:nvSpPr>
        <p:spPr>
          <a:xfrm>
            <a:off x="238539" y="2678331"/>
            <a:ext cx="6252308" cy="1200329"/>
          </a:xfrm>
          <a:prstGeom prst="rect">
            <a:avLst/>
          </a:prstGeom>
          <a:noFill/>
          <a:ln>
            <a:solidFill>
              <a:schemeClr val="tx1"/>
            </a:solidFill>
          </a:ln>
        </p:spPr>
        <p:txBody>
          <a:bodyPr wrap="square" rtlCol="0">
            <a:spAutoFit/>
          </a:bodyPr>
          <a:lstStyle/>
          <a:p>
            <a:r>
              <a:rPr lang="fr-FR" sz="2400" u="sng" dirty="0">
                <a:latin typeface="Franklin Gothic Medium Cond" panose="020B0606030402020204" pitchFamily="34" charset="0"/>
              </a:rPr>
              <a:t>Temps de transit moyen (</a:t>
            </a:r>
            <a:r>
              <a:rPr lang="fr-FR" sz="2400" u="sng" dirty="0" err="1">
                <a:latin typeface="Franklin Gothic Medium Cond" panose="020B0606030402020204" pitchFamily="34" charset="0"/>
              </a:rPr>
              <a:t>MTt</a:t>
            </a:r>
            <a:r>
              <a:rPr lang="fr-FR" sz="2400" u="sng" dirty="0">
                <a:latin typeface="Franklin Gothic Medium Cond" panose="020B0606030402020204" pitchFamily="34" charset="0"/>
              </a:rPr>
              <a:t>) : </a:t>
            </a:r>
            <a:r>
              <a:rPr lang="fr-FR" sz="2400" dirty="0">
                <a:latin typeface="Franklin Gothic Medium Cond" panose="020B0606030402020204" pitchFamily="34" charset="0"/>
              </a:rPr>
              <a:t>Temps après lequel la moitié de l’indicateur a passé le site de détection (artère centrale)</a:t>
            </a:r>
          </a:p>
        </p:txBody>
      </p:sp>
      <p:pic>
        <p:nvPicPr>
          <p:cNvPr id="9" name="Image 8">
            <a:extLst>
              <a:ext uri="{FF2B5EF4-FFF2-40B4-BE49-F238E27FC236}">
                <a16:creationId xmlns:a16="http://schemas.microsoft.com/office/drawing/2014/main" id="{C7416B12-2D24-4240-B2F0-7D975F20DA32}"/>
              </a:ext>
            </a:extLst>
          </p:cNvPr>
          <p:cNvPicPr/>
          <p:nvPr/>
        </p:nvPicPr>
        <p:blipFill rotWithShape="1">
          <a:blip r:embed="rId6"/>
          <a:srcRect l="50609" t="47050" r="10176" b="13590"/>
          <a:stretch/>
        </p:blipFill>
        <p:spPr>
          <a:xfrm>
            <a:off x="193270" y="3993235"/>
            <a:ext cx="4604210" cy="2599017"/>
          </a:xfrm>
          <a:prstGeom prst="rect">
            <a:avLst/>
          </a:prstGeom>
        </p:spPr>
      </p:pic>
      <p:sp>
        <p:nvSpPr>
          <p:cNvPr id="10" name="ZoneTexte 9">
            <a:extLst>
              <a:ext uri="{FF2B5EF4-FFF2-40B4-BE49-F238E27FC236}">
                <a16:creationId xmlns:a16="http://schemas.microsoft.com/office/drawing/2014/main" id="{6F9FC3DC-7A01-4157-8B31-DFCAB6ADC118}"/>
              </a:ext>
            </a:extLst>
          </p:cNvPr>
          <p:cNvSpPr txBox="1"/>
          <p:nvPr/>
        </p:nvSpPr>
        <p:spPr>
          <a:xfrm>
            <a:off x="5018854" y="5109818"/>
            <a:ext cx="6979876" cy="1200329"/>
          </a:xfrm>
          <a:prstGeom prst="rect">
            <a:avLst/>
          </a:prstGeom>
          <a:noFill/>
          <a:ln>
            <a:solidFill>
              <a:schemeClr val="tx1"/>
            </a:solidFill>
          </a:ln>
        </p:spPr>
        <p:txBody>
          <a:bodyPr wrap="square" rtlCol="0">
            <a:spAutoFit/>
          </a:bodyPr>
          <a:lstStyle/>
          <a:p>
            <a:r>
              <a:rPr lang="fr-FR" sz="2400" u="sng" dirty="0">
                <a:latin typeface="Franklin Gothic Medium Cond" panose="020B0606030402020204" pitchFamily="34" charset="0"/>
              </a:rPr>
              <a:t>Temps de décroissance exponentielle (</a:t>
            </a:r>
            <a:r>
              <a:rPr lang="fr-FR" sz="2400" u="sng" dirty="0" err="1">
                <a:latin typeface="Franklin Gothic Medium Cond" panose="020B0606030402020204" pitchFamily="34" charset="0"/>
              </a:rPr>
              <a:t>DSt</a:t>
            </a:r>
            <a:r>
              <a:rPr lang="fr-FR" sz="2400" u="sng" dirty="0">
                <a:latin typeface="Franklin Gothic Medium Cond" panose="020B0606030402020204" pitchFamily="34" charset="0"/>
              </a:rPr>
              <a:t>) : </a:t>
            </a:r>
            <a:r>
              <a:rPr lang="fr-FR" sz="2400" dirty="0">
                <a:latin typeface="Franklin Gothic Medium Cond" panose="020B0606030402020204" pitchFamily="34" charset="0"/>
              </a:rPr>
              <a:t>fonction d’élimination de l’indicateur (déterminé à partir de la partie descendante de la courbe de thermodilution) </a:t>
            </a:r>
          </a:p>
        </p:txBody>
      </p:sp>
      <p:sp>
        <p:nvSpPr>
          <p:cNvPr id="11" name="ZoneTexte 10">
            <a:extLst>
              <a:ext uri="{FF2B5EF4-FFF2-40B4-BE49-F238E27FC236}">
                <a16:creationId xmlns:a16="http://schemas.microsoft.com/office/drawing/2014/main" id="{7612A159-57D8-47E2-8008-CC50C529392B}"/>
              </a:ext>
            </a:extLst>
          </p:cNvPr>
          <p:cNvSpPr txBox="1"/>
          <p:nvPr/>
        </p:nvSpPr>
        <p:spPr>
          <a:xfrm>
            <a:off x="193270" y="1922800"/>
            <a:ext cx="5064369" cy="523220"/>
          </a:xfrm>
          <a:prstGeom prst="rect">
            <a:avLst/>
          </a:prstGeom>
          <a:noFill/>
        </p:spPr>
        <p:txBody>
          <a:bodyPr wrap="square" rtlCol="0">
            <a:spAutoFit/>
          </a:bodyPr>
          <a:lstStyle/>
          <a:p>
            <a:r>
              <a:rPr lang="fr-FR" sz="2800" b="1" u="sng" dirty="0">
                <a:latin typeface="Franklin Gothic Medium Cond" panose="020B0606030402020204" pitchFamily="34" charset="0"/>
              </a:rPr>
              <a:t>Quelques données en plus : </a:t>
            </a:r>
          </a:p>
        </p:txBody>
      </p:sp>
      <p:sp>
        <p:nvSpPr>
          <p:cNvPr id="13" name="Titre 1">
            <a:extLst>
              <a:ext uri="{FF2B5EF4-FFF2-40B4-BE49-F238E27FC236}">
                <a16:creationId xmlns:a16="http://schemas.microsoft.com/office/drawing/2014/main" id="{10852048-F7AC-44B6-8F8E-A105CF8545B2}"/>
              </a:ext>
            </a:extLst>
          </p:cNvPr>
          <p:cNvSpPr txBox="1">
            <a:spLocks/>
          </p:cNvSpPr>
          <p:nvPr/>
        </p:nvSpPr>
        <p:spPr>
          <a:xfrm>
            <a:off x="132522" y="129871"/>
            <a:ext cx="11648660" cy="1642657"/>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technique de thermodilution : Eau pulmonaire extravasculaire</a:t>
            </a:r>
            <a:endParaRPr lang="fr-FR" dirty="0">
              <a:latin typeface="Franklin Gothic Medium Cond" panose="020B0606030402020204" pitchFamily="34" charset="0"/>
            </a:endParaRPr>
          </a:p>
        </p:txBody>
      </p:sp>
    </p:spTree>
    <p:extLst>
      <p:ext uri="{BB962C8B-B14F-4D97-AF65-F5344CB8AC3E}">
        <p14:creationId xmlns:p14="http://schemas.microsoft.com/office/powerpoint/2010/main" val="78743993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ssos">
            <a:hlinkClick r:id="" action="ppaction://media"/>
            <a:extLst>
              <a:ext uri="{FF2B5EF4-FFF2-40B4-BE49-F238E27FC236}">
                <a16:creationId xmlns:a16="http://schemas.microsoft.com/office/drawing/2014/main" id="{E6CB9E48-C218-4EF0-82C2-88A368B6CAB3}"/>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10048" y="10048"/>
            <a:ext cx="12192000" cy="6858000"/>
          </a:xfrm>
          <a:prstGeom prst="rect">
            <a:avLst/>
          </a:prstGeom>
        </p:spPr>
      </p:pic>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132522" y="1905459"/>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15</a:t>
            </a:fld>
            <a:endParaRPr lang="en-US" dirty="0"/>
          </a:p>
        </p:txBody>
      </p:sp>
      <p:sp>
        <p:nvSpPr>
          <p:cNvPr id="11" name="ZoneTexte 10">
            <a:extLst>
              <a:ext uri="{FF2B5EF4-FFF2-40B4-BE49-F238E27FC236}">
                <a16:creationId xmlns:a16="http://schemas.microsoft.com/office/drawing/2014/main" id="{7612A159-57D8-47E2-8008-CC50C529392B}"/>
              </a:ext>
            </a:extLst>
          </p:cNvPr>
          <p:cNvSpPr txBox="1"/>
          <p:nvPr/>
        </p:nvSpPr>
        <p:spPr>
          <a:xfrm>
            <a:off x="193270" y="1922800"/>
            <a:ext cx="5064369" cy="523220"/>
          </a:xfrm>
          <a:prstGeom prst="rect">
            <a:avLst/>
          </a:prstGeom>
          <a:noFill/>
        </p:spPr>
        <p:txBody>
          <a:bodyPr wrap="square" rtlCol="0">
            <a:spAutoFit/>
          </a:bodyPr>
          <a:lstStyle/>
          <a:p>
            <a:r>
              <a:rPr lang="fr-FR" sz="2800" b="1" u="sng" dirty="0">
                <a:latin typeface="Franklin Gothic Medium Cond" panose="020B0606030402020204" pitchFamily="34" charset="0"/>
              </a:rPr>
              <a:t>Quelques données en plus : </a:t>
            </a:r>
          </a:p>
        </p:txBody>
      </p:sp>
      <p:sp>
        <p:nvSpPr>
          <p:cNvPr id="13" name="Titre 1">
            <a:extLst>
              <a:ext uri="{FF2B5EF4-FFF2-40B4-BE49-F238E27FC236}">
                <a16:creationId xmlns:a16="http://schemas.microsoft.com/office/drawing/2014/main" id="{10852048-F7AC-44B6-8F8E-A105CF8545B2}"/>
              </a:ext>
            </a:extLst>
          </p:cNvPr>
          <p:cNvSpPr txBox="1">
            <a:spLocks/>
          </p:cNvSpPr>
          <p:nvPr/>
        </p:nvSpPr>
        <p:spPr>
          <a:xfrm>
            <a:off x="132522" y="129871"/>
            <a:ext cx="11648660" cy="1642657"/>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technique de thermodilution : Eau pulmonaire extravasculaire</a:t>
            </a:r>
            <a:endParaRPr lang="fr-FR" dirty="0">
              <a:latin typeface="Franklin Gothic Medium Cond" panose="020B0606030402020204" pitchFamily="34" charset="0"/>
            </a:endParaRPr>
          </a:p>
        </p:txBody>
      </p:sp>
      <p:grpSp>
        <p:nvGrpSpPr>
          <p:cNvPr id="12" name="Groupe 11">
            <a:extLst>
              <a:ext uri="{FF2B5EF4-FFF2-40B4-BE49-F238E27FC236}">
                <a16:creationId xmlns:a16="http://schemas.microsoft.com/office/drawing/2014/main" id="{301F8C1B-17E4-46CF-8403-46332313AE92}"/>
              </a:ext>
            </a:extLst>
          </p:cNvPr>
          <p:cNvGrpSpPr/>
          <p:nvPr/>
        </p:nvGrpSpPr>
        <p:grpSpPr>
          <a:xfrm>
            <a:off x="321208" y="2758886"/>
            <a:ext cx="5349461" cy="2807674"/>
            <a:chOff x="238538" y="3429001"/>
            <a:chExt cx="6314662" cy="3296282"/>
          </a:xfrm>
          <a:effectLst>
            <a:outerShdw blurRad="63500" sx="102000" sy="102000" algn="ctr" rotWithShape="0">
              <a:schemeClr val="tx1">
                <a:alpha val="40000"/>
              </a:schemeClr>
            </a:outerShdw>
          </a:effectLst>
        </p:grpSpPr>
        <p:pic>
          <p:nvPicPr>
            <p:cNvPr id="15" name="Image 14">
              <a:extLst>
                <a:ext uri="{FF2B5EF4-FFF2-40B4-BE49-F238E27FC236}">
                  <a16:creationId xmlns:a16="http://schemas.microsoft.com/office/drawing/2014/main" id="{352E9CED-5B30-439F-8029-12AB25699CE6}"/>
                </a:ext>
              </a:extLst>
            </p:cNvPr>
            <p:cNvPicPr>
              <a:picLocks noChangeAspect="1"/>
            </p:cNvPicPr>
            <p:nvPr/>
          </p:nvPicPr>
          <p:blipFill rotWithShape="1">
            <a:blip r:embed="rId6"/>
            <a:srcRect l="1785" t="50000" r="1866"/>
            <a:stretch/>
          </p:blipFill>
          <p:spPr>
            <a:xfrm>
              <a:off x="238538" y="3943595"/>
              <a:ext cx="6314661" cy="2781688"/>
            </a:xfrm>
            <a:prstGeom prst="rect">
              <a:avLst/>
            </a:prstGeom>
          </p:spPr>
        </p:pic>
        <p:pic>
          <p:nvPicPr>
            <p:cNvPr id="16" name="Image 15">
              <a:extLst>
                <a:ext uri="{FF2B5EF4-FFF2-40B4-BE49-F238E27FC236}">
                  <a16:creationId xmlns:a16="http://schemas.microsoft.com/office/drawing/2014/main" id="{09512516-B105-4F52-A869-2693323C272F}"/>
                </a:ext>
              </a:extLst>
            </p:cNvPr>
            <p:cNvPicPr>
              <a:picLocks noChangeAspect="1"/>
            </p:cNvPicPr>
            <p:nvPr/>
          </p:nvPicPr>
          <p:blipFill rotWithShape="1">
            <a:blip r:embed="rId6"/>
            <a:srcRect t="608" r="3653" b="90142"/>
            <a:stretch/>
          </p:blipFill>
          <p:spPr>
            <a:xfrm>
              <a:off x="238540" y="3429001"/>
              <a:ext cx="6314660" cy="514594"/>
            </a:xfrm>
            <a:prstGeom prst="rect">
              <a:avLst/>
            </a:prstGeom>
          </p:spPr>
        </p:pic>
      </p:grpSp>
      <p:grpSp>
        <p:nvGrpSpPr>
          <p:cNvPr id="17" name="Groupe 16">
            <a:extLst>
              <a:ext uri="{FF2B5EF4-FFF2-40B4-BE49-F238E27FC236}">
                <a16:creationId xmlns:a16="http://schemas.microsoft.com/office/drawing/2014/main" id="{F5AA22F7-BAD4-46DD-B42F-7C55F36B1553}"/>
              </a:ext>
            </a:extLst>
          </p:cNvPr>
          <p:cNvGrpSpPr/>
          <p:nvPr/>
        </p:nvGrpSpPr>
        <p:grpSpPr>
          <a:xfrm>
            <a:off x="6096000" y="3649683"/>
            <a:ext cx="4991101" cy="2967429"/>
            <a:chOff x="4700636" y="3395360"/>
            <a:chExt cx="5562009" cy="3348297"/>
          </a:xfrm>
          <a:effectLst>
            <a:outerShdw blurRad="63500" sx="102000" sy="102000" algn="ctr" rotWithShape="0">
              <a:schemeClr val="tx1">
                <a:alpha val="40000"/>
              </a:schemeClr>
            </a:outerShdw>
          </a:effectLst>
        </p:grpSpPr>
        <p:pic>
          <p:nvPicPr>
            <p:cNvPr id="18" name="Image 17">
              <a:extLst>
                <a:ext uri="{FF2B5EF4-FFF2-40B4-BE49-F238E27FC236}">
                  <a16:creationId xmlns:a16="http://schemas.microsoft.com/office/drawing/2014/main" id="{D036019A-7006-4589-8D84-E5F568506090}"/>
                </a:ext>
              </a:extLst>
            </p:cNvPr>
            <p:cNvPicPr>
              <a:picLocks noChangeAspect="1"/>
            </p:cNvPicPr>
            <p:nvPr/>
          </p:nvPicPr>
          <p:blipFill rotWithShape="1">
            <a:blip r:embed="rId7"/>
            <a:srcRect l="9114" t="49591" r="8999"/>
            <a:stretch/>
          </p:blipFill>
          <p:spPr>
            <a:xfrm>
              <a:off x="4700636" y="4001663"/>
              <a:ext cx="5562009" cy="2741994"/>
            </a:xfrm>
            <a:prstGeom prst="rect">
              <a:avLst/>
            </a:prstGeom>
          </p:spPr>
        </p:pic>
        <p:pic>
          <p:nvPicPr>
            <p:cNvPr id="19" name="Image 18">
              <a:extLst>
                <a:ext uri="{FF2B5EF4-FFF2-40B4-BE49-F238E27FC236}">
                  <a16:creationId xmlns:a16="http://schemas.microsoft.com/office/drawing/2014/main" id="{237972A9-8232-4191-9BB9-6E88111738DD}"/>
                </a:ext>
              </a:extLst>
            </p:cNvPr>
            <p:cNvPicPr>
              <a:picLocks noChangeAspect="1"/>
            </p:cNvPicPr>
            <p:nvPr/>
          </p:nvPicPr>
          <p:blipFill rotWithShape="1">
            <a:blip r:embed="rId7"/>
            <a:srcRect r="18112" b="88854"/>
            <a:stretch/>
          </p:blipFill>
          <p:spPr>
            <a:xfrm>
              <a:off x="4700636" y="3395360"/>
              <a:ext cx="5562009" cy="606303"/>
            </a:xfrm>
            <a:prstGeom prst="rect">
              <a:avLst/>
            </a:prstGeom>
          </p:spPr>
        </p:pic>
      </p:grpSp>
    </p:spTree>
    <p:extLst>
      <p:ext uri="{BB962C8B-B14F-4D97-AF65-F5344CB8AC3E}">
        <p14:creationId xmlns:p14="http://schemas.microsoft.com/office/powerpoint/2010/main" val="4108679406"/>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ssos">
            <a:hlinkClick r:id="" action="ppaction://media"/>
            <a:extLst>
              <a:ext uri="{FF2B5EF4-FFF2-40B4-BE49-F238E27FC236}">
                <a16:creationId xmlns:a16="http://schemas.microsoft.com/office/drawing/2014/main" id="{E6CB9E48-C218-4EF0-82C2-88A368B6CAB3}"/>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10048" y="10048"/>
            <a:ext cx="12192000" cy="6858000"/>
          </a:xfrm>
          <a:prstGeom prst="rect">
            <a:avLst/>
          </a:prstGeom>
        </p:spPr>
      </p:pic>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132522" y="1905459"/>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16</a:t>
            </a:fld>
            <a:endParaRPr lang="en-US" dirty="0"/>
          </a:p>
        </p:txBody>
      </p:sp>
      <p:sp>
        <p:nvSpPr>
          <p:cNvPr id="11" name="ZoneTexte 10">
            <a:extLst>
              <a:ext uri="{FF2B5EF4-FFF2-40B4-BE49-F238E27FC236}">
                <a16:creationId xmlns:a16="http://schemas.microsoft.com/office/drawing/2014/main" id="{7612A159-57D8-47E2-8008-CC50C529392B}"/>
              </a:ext>
            </a:extLst>
          </p:cNvPr>
          <p:cNvSpPr txBox="1"/>
          <p:nvPr/>
        </p:nvSpPr>
        <p:spPr>
          <a:xfrm>
            <a:off x="193270" y="1922800"/>
            <a:ext cx="5064369" cy="523220"/>
          </a:xfrm>
          <a:prstGeom prst="rect">
            <a:avLst/>
          </a:prstGeom>
          <a:noFill/>
        </p:spPr>
        <p:txBody>
          <a:bodyPr wrap="square" rtlCol="0">
            <a:spAutoFit/>
          </a:bodyPr>
          <a:lstStyle/>
          <a:p>
            <a:r>
              <a:rPr lang="fr-FR" sz="2800" b="1" u="sng" dirty="0">
                <a:latin typeface="Franklin Gothic Medium Cond" panose="020B0606030402020204" pitchFamily="34" charset="0"/>
              </a:rPr>
              <a:t>Quelques données en plus : </a:t>
            </a:r>
          </a:p>
        </p:txBody>
      </p:sp>
      <p:sp>
        <p:nvSpPr>
          <p:cNvPr id="13" name="Titre 1">
            <a:extLst>
              <a:ext uri="{FF2B5EF4-FFF2-40B4-BE49-F238E27FC236}">
                <a16:creationId xmlns:a16="http://schemas.microsoft.com/office/drawing/2014/main" id="{10852048-F7AC-44B6-8F8E-A105CF8545B2}"/>
              </a:ext>
            </a:extLst>
          </p:cNvPr>
          <p:cNvSpPr txBox="1">
            <a:spLocks/>
          </p:cNvSpPr>
          <p:nvPr/>
        </p:nvSpPr>
        <p:spPr>
          <a:xfrm>
            <a:off x="132522" y="129871"/>
            <a:ext cx="11648660" cy="1642657"/>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technique de thermodilution : Eau pulmonaire extravasculaire</a:t>
            </a:r>
            <a:endParaRPr lang="fr-FR" dirty="0">
              <a:latin typeface="Franklin Gothic Medium Cond" panose="020B0606030402020204" pitchFamily="34" charset="0"/>
            </a:endParaRPr>
          </a:p>
        </p:txBody>
      </p:sp>
      <p:grpSp>
        <p:nvGrpSpPr>
          <p:cNvPr id="20" name="Groupe 19">
            <a:extLst>
              <a:ext uri="{FF2B5EF4-FFF2-40B4-BE49-F238E27FC236}">
                <a16:creationId xmlns:a16="http://schemas.microsoft.com/office/drawing/2014/main" id="{83169930-D6AE-4076-B534-AF3949FD3B47}"/>
              </a:ext>
            </a:extLst>
          </p:cNvPr>
          <p:cNvGrpSpPr/>
          <p:nvPr/>
        </p:nvGrpSpPr>
        <p:grpSpPr>
          <a:xfrm>
            <a:off x="2220686" y="2532565"/>
            <a:ext cx="8145511" cy="3966858"/>
            <a:chOff x="1448904" y="2230741"/>
            <a:chExt cx="9155044" cy="4264560"/>
          </a:xfrm>
          <a:effectLst>
            <a:outerShdw blurRad="63500" sx="102000" sy="102000" algn="ctr" rotWithShape="0">
              <a:schemeClr val="tx1">
                <a:alpha val="40000"/>
              </a:schemeClr>
            </a:outerShdw>
          </a:effectLst>
        </p:grpSpPr>
        <p:pic>
          <p:nvPicPr>
            <p:cNvPr id="21" name="Image 20">
              <a:extLst>
                <a:ext uri="{FF2B5EF4-FFF2-40B4-BE49-F238E27FC236}">
                  <a16:creationId xmlns:a16="http://schemas.microsoft.com/office/drawing/2014/main" id="{9B16B9C8-38E9-4F36-978E-604A530606C7}"/>
                </a:ext>
              </a:extLst>
            </p:cNvPr>
            <p:cNvPicPr>
              <a:picLocks noChangeAspect="1"/>
            </p:cNvPicPr>
            <p:nvPr/>
          </p:nvPicPr>
          <p:blipFill rotWithShape="1">
            <a:blip r:embed="rId6"/>
            <a:srcRect l="3365" t="23637" r="2263"/>
            <a:stretch/>
          </p:blipFill>
          <p:spPr>
            <a:xfrm>
              <a:off x="1448904" y="2725156"/>
              <a:ext cx="9155044" cy="3770145"/>
            </a:xfrm>
            <a:prstGeom prst="rect">
              <a:avLst/>
            </a:prstGeom>
            <a:effectLst/>
          </p:spPr>
        </p:pic>
        <mc:AlternateContent xmlns:mc="http://schemas.openxmlformats.org/markup-compatibility/2006" xmlns:a14="http://schemas.microsoft.com/office/drawing/2010/main">
          <mc:Choice Requires="a14">
            <p:sp>
              <p:nvSpPr>
                <p:cNvPr id="22" name="ZoneTexte 21">
                  <a:extLst>
                    <a:ext uri="{FF2B5EF4-FFF2-40B4-BE49-F238E27FC236}">
                      <a16:creationId xmlns:a16="http://schemas.microsoft.com/office/drawing/2014/main" id="{3B7662CA-88AA-4876-950B-CA1DA501108C}"/>
                    </a:ext>
                  </a:extLst>
                </p:cNvPr>
                <p:cNvSpPr txBox="1"/>
                <p:nvPr/>
              </p:nvSpPr>
              <p:spPr>
                <a:xfrm>
                  <a:off x="8098682" y="5944032"/>
                  <a:ext cx="2262039" cy="3740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nor/>
                          </m:rPr>
                          <a:rPr lang="fr-FR" sz="1600" b="0" i="0" smtClean="0">
                            <a:solidFill>
                              <a:srgbClr val="0070C0"/>
                            </a:solidFill>
                            <a:latin typeface="Franklin Gothic Medium Cond" panose="020B0606030402020204" pitchFamily="34" charset="0"/>
                            <a:cs typeface="Calibri" panose="020F0502020204030204" pitchFamily="34" charset="0"/>
                          </a:rPr>
                          <m:t>VTDG</m:t>
                        </m:r>
                        <m:r>
                          <m:rPr>
                            <m:nor/>
                          </m:rPr>
                          <a:rPr lang="fr-FR" sz="1600" b="0" i="0" smtClean="0">
                            <a:solidFill>
                              <a:srgbClr val="0070C0"/>
                            </a:solidFill>
                            <a:latin typeface="Franklin Gothic Medium Cond" panose="020B0606030402020204" pitchFamily="34" charset="0"/>
                            <a:cs typeface="Calibri" panose="020F0502020204030204" pitchFamily="34" charset="0"/>
                          </a:rPr>
                          <m:t> =</m:t>
                        </m:r>
                        <m:sSub>
                          <m:sSubPr>
                            <m:ctrlPr>
                              <a:rPr lang="fr-FR" sz="1600" b="0" i="1" smtClean="0">
                                <a:solidFill>
                                  <a:srgbClr val="0070C0"/>
                                </a:solidFill>
                                <a:latin typeface="Cambria Math" panose="02040503050406030204" pitchFamily="18" charset="0"/>
                                <a:cs typeface="Arial" panose="020B0604020202020204" pitchFamily="34" charset="0"/>
                              </a:rPr>
                            </m:ctrlPr>
                          </m:sSubPr>
                          <m:e>
                            <m:r>
                              <m:rPr>
                                <m:nor/>
                              </m:rPr>
                              <a:rPr lang="fr-FR" sz="1600" b="0" i="0" smtClean="0">
                                <a:solidFill>
                                  <a:srgbClr val="0070C0"/>
                                </a:solidFill>
                                <a:latin typeface="Cambria Math" panose="02040503050406030204" pitchFamily="18" charset="0"/>
                                <a:cs typeface="Arial" panose="020B0604020202020204" pitchFamily="34" charset="0"/>
                              </a:rPr>
                              <m:t> </m:t>
                            </m:r>
                            <m:r>
                              <m:rPr>
                                <m:nor/>
                              </m:rPr>
                              <a:rPr lang="fr-FR" sz="1600" b="0" i="0" smtClean="0">
                                <a:solidFill>
                                  <a:srgbClr val="0070C0"/>
                                </a:solidFill>
                                <a:latin typeface="Franklin Gothic Medium Cond" panose="020B0606030402020204" pitchFamily="34" charset="0"/>
                                <a:cs typeface="Calibri" panose="020F0502020204030204" pitchFamily="34" charset="0"/>
                              </a:rPr>
                              <m:t>DC</m:t>
                            </m:r>
                          </m:e>
                          <m:sub>
                            <m:r>
                              <m:rPr>
                                <m:nor/>
                              </m:rPr>
                              <a:rPr lang="fr-FR" sz="1600" b="0" i="0" smtClean="0">
                                <a:solidFill>
                                  <a:srgbClr val="0070C0"/>
                                </a:solidFill>
                                <a:latin typeface="Franklin Gothic Medium Cond" panose="020B0606030402020204" pitchFamily="34" charset="0"/>
                                <a:cs typeface="Calibri" panose="020F0502020204030204" pitchFamily="34" charset="0"/>
                              </a:rPr>
                              <m:t>TD</m:t>
                            </m:r>
                          </m:sub>
                        </m:sSub>
                        <m:r>
                          <m:rPr>
                            <m:nor/>
                          </m:rPr>
                          <a:rPr lang="fr-FR" sz="1600" b="0" i="0" smtClean="0">
                            <a:solidFill>
                              <a:srgbClr val="0070C0"/>
                            </a:solidFill>
                            <a:latin typeface="Franklin Gothic Medium Cond" panose="020B0606030402020204" pitchFamily="34" charset="0"/>
                            <a:cs typeface="Calibri" panose="020F0502020204030204" pitchFamily="34" charset="0"/>
                          </a:rPr>
                          <m:t>(</m:t>
                        </m:r>
                        <m:r>
                          <m:rPr>
                            <m:nor/>
                          </m:rPr>
                          <a:rPr lang="fr-FR" sz="1600" b="0" i="0" smtClean="0">
                            <a:solidFill>
                              <a:srgbClr val="0070C0"/>
                            </a:solidFill>
                            <a:latin typeface="Franklin Gothic Medium Cond" panose="020B0606030402020204" pitchFamily="34" charset="0"/>
                            <a:cs typeface="Calibri" panose="020F0502020204030204" pitchFamily="34" charset="0"/>
                          </a:rPr>
                          <m:t>MTt</m:t>
                        </m:r>
                        <m:r>
                          <m:rPr>
                            <m:nor/>
                          </m:rPr>
                          <a:rPr lang="fr-FR" sz="1600" b="0" i="0" smtClean="0">
                            <a:solidFill>
                              <a:srgbClr val="0070C0"/>
                            </a:solidFill>
                            <a:latin typeface="Franklin Gothic Medium Cond" panose="020B0606030402020204" pitchFamily="34" charset="0"/>
                            <a:cs typeface="Calibri" panose="020F0502020204030204" pitchFamily="34" charset="0"/>
                          </a:rPr>
                          <m:t>−</m:t>
                        </m:r>
                        <m:r>
                          <m:rPr>
                            <m:nor/>
                          </m:rPr>
                          <a:rPr lang="fr-FR" sz="1600" b="0" i="0" smtClean="0">
                            <a:solidFill>
                              <a:srgbClr val="0070C0"/>
                            </a:solidFill>
                            <a:latin typeface="Franklin Gothic Medium Cond" panose="020B0606030402020204" pitchFamily="34" charset="0"/>
                            <a:cs typeface="Calibri" panose="020F0502020204030204" pitchFamily="34" charset="0"/>
                          </a:rPr>
                          <m:t>DSt</m:t>
                        </m:r>
                        <m:r>
                          <m:rPr>
                            <m:nor/>
                          </m:rPr>
                          <a:rPr lang="fr-FR" sz="1600" b="0" i="0" smtClean="0">
                            <a:solidFill>
                              <a:srgbClr val="0070C0"/>
                            </a:solidFill>
                            <a:latin typeface="Franklin Gothic Medium Cond" panose="020B0606030402020204" pitchFamily="34" charset="0"/>
                            <a:cs typeface="Calibri" panose="020F0502020204030204" pitchFamily="34" charset="0"/>
                          </a:rPr>
                          <m:t>)</m:t>
                        </m:r>
                      </m:oMath>
                    </m:oMathPara>
                  </a14:m>
                  <a:endParaRPr lang="fr-FR" sz="1600" dirty="0">
                    <a:solidFill>
                      <a:srgbClr val="0070C0"/>
                    </a:solidFill>
                    <a:latin typeface="Franklin Gothic Medium Cond" panose="020B0606030402020204" pitchFamily="34" charset="0"/>
                    <a:cs typeface="Calibri" panose="020F0502020204030204" pitchFamily="34" charset="0"/>
                  </a:endParaRPr>
                </a:p>
              </p:txBody>
            </p:sp>
          </mc:Choice>
          <mc:Fallback xmlns="">
            <p:sp>
              <p:nvSpPr>
                <p:cNvPr id="10" name="ZoneTexte 9">
                  <a:extLst>
                    <a:ext uri="{FF2B5EF4-FFF2-40B4-BE49-F238E27FC236}">
                      <a16:creationId xmlns:a16="http://schemas.microsoft.com/office/drawing/2014/main" id="{229D4DEA-CF27-4521-B7E2-0DA7D4EE9536}"/>
                    </a:ext>
                  </a:extLst>
                </p:cNvPr>
                <p:cNvSpPr txBox="1">
                  <a:spLocks noRot="1" noChangeAspect="1" noMove="1" noResize="1" noEditPoints="1" noAdjustHandles="1" noChangeArrowheads="1" noChangeShapeType="1" noTextEdit="1"/>
                </p:cNvSpPr>
                <p:nvPr/>
              </p:nvSpPr>
              <p:spPr>
                <a:xfrm>
                  <a:off x="8098682" y="5944032"/>
                  <a:ext cx="2262039" cy="374026"/>
                </a:xfrm>
                <a:prstGeom prst="rect">
                  <a:avLst/>
                </a:prstGeom>
                <a:blipFill>
                  <a:blip r:embed="rId7"/>
                  <a:stretch>
                    <a:fillRect b="-7018"/>
                  </a:stretch>
                </a:blipFill>
              </p:spPr>
              <p:txBody>
                <a:bodyPr/>
                <a:lstStyle/>
                <a:p>
                  <a:r>
                    <a:rPr lang="fr-FR">
                      <a:noFill/>
                    </a:rPr>
                    <a:t> </a:t>
                  </a:r>
                </a:p>
              </p:txBody>
            </p:sp>
          </mc:Fallback>
        </mc:AlternateContent>
        <p:sp>
          <p:nvSpPr>
            <p:cNvPr id="23" name="Rectangle 22">
              <a:extLst>
                <a:ext uri="{FF2B5EF4-FFF2-40B4-BE49-F238E27FC236}">
                  <a16:creationId xmlns:a16="http://schemas.microsoft.com/office/drawing/2014/main" id="{FAA20A26-5D77-4323-BD93-75785F348D0E}"/>
                </a:ext>
              </a:extLst>
            </p:cNvPr>
            <p:cNvSpPr/>
            <p:nvPr/>
          </p:nvSpPr>
          <p:spPr>
            <a:xfrm>
              <a:off x="1448904" y="2230741"/>
              <a:ext cx="9155044" cy="494415"/>
            </a:xfrm>
            <a:prstGeom prst="rect">
              <a:avLst/>
            </a:prstGeom>
            <a:ln>
              <a:noFill/>
            </a:ln>
            <a:effectLst/>
          </p:spPr>
          <p:style>
            <a:lnRef idx="2">
              <a:schemeClr val="accent6"/>
            </a:lnRef>
            <a:fillRef idx="1">
              <a:schemeClr val="lt1"/>
            </a:fillRef>
            <a:effectRef idx="0">
              <a:schemeClr val="accent6"/>
            </a:effectRef>
            <a:fontRef idx="minor">
              <a:schemeClr val="dk1"/>
            </a:fontRef>
          </p:style>
          <p:txBody>
            <a:bodyPr rtlCol="0" anchor="ctr"/>
            <a:lstStyle/>
            <a:p>
              <a:r>
                <a:rPr lang="fr-FR" sz="2400" dirty="0">
                  <a:solidFill>
                    <a:srgbClr val="0070C0"/>
                  </a:solidFill>
                  <a:latin typeface="Franklin Gothic Medium Cond" panose="020B0606030402020204" pitchFamily="34" charset="0"/>
                  <a:cs typeface="Calibri" panose="020F0502020204030204" pitchFamily="34" charset="0"/>
                </a:rPr>
                <a:t>Volume télédiastolique global (VTDG)</a:t>
              </a:r>
            </a:p>
          </p:txBody>
        </p:sp>
      </p:grpSp>
    </p:spTree>
    <p:extLst>
      <p:ext uri="{BB962C8B-B14F-4D97-AF65-F5344CB8AC3E}">
        <p14:creationId xmlns:p14="http://schemas.microsoft.com/office/powerpoint/2010/main" val="193031313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kassos">
            <a:hlinkClick r:id="" action="ppaction://media"/>
            <a:extLst>
              <a:ext uri="{FF2B5EF4-FFF2-40B4-BE49-F238E27FC236}">
                <a16:creationId xmlns:a16="http://schemas.microsoft.com/office/drawing/2014/main" id="{E6CB9E48-C218-4EF0-82C2-88A368B6CAB3}"/>
              </a:ext>
            </a:extLst>
          </p:cNvPr>
          <p:cNvPicPr>
            <a:picLocks noChangeAspect="1"/>
          </p:cNvPicPr>
          <p:nvPr>
            <a:videoFile r:link="rId2"/>
            <p:extLst>
              <p:ext uri="{DAA4B4D4-6D71-4841-9C94-3DE7FCFB9230}">
                <p14:media xmlns:p14="http://schemas.microsoft.com/office/powerpoint/2010/main" r:embed="rId1"/>
              </p:ext>
            </p:extLst>
          </p:nvPr>
        </p:nvPicPr>
        <p:blipFill>
          <a:blip r:embed="rId5">
            <a:lum bright="-60000" contrast="-60000"/>
          </a:blip>
          <a:stretch>
            <a:fillRect/>
          </a:stretch>
        </p:blipFill>
        <p:spPr>
          <a:xfrm>
            <a:off x="-10048" y="10048"/>
            <a:ext cx="12192000" cy="6858000"/>
          </a:xfrm>
          <a:prstGeom prst="rect">
            <a:avLst/>
          </a:prstGeom>
        </p:spPr>
      </p:pic>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132522" y="1905459"/>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Espace réservé du numéro de diapositive 3">
            <a:extLst>
              <a:ext uri="{FF2B5EF4-FFF2-40B4-BE49-F238E27FC236}">
                <a16:creationId xmlns:a16="http://schemas.microsoft.com/office/drawing/2014/main" id="{CF5C248F-0A4C-48E4-B33B-A40889E3ACB5}"/>
              </a:ext>
            </a:extLst>
          </p:cNvPr>
          <p:cNvSpPr>
            <a:spLocks noGrp="1"/>
          </p:cNvSpPr>
          <p:nvPr>
            <p:ph type="sldNum" sz="quarter" idx="12"/>
          </p:nvPr>
        </p:nvSpPr>
        <p:spPr/>
        <p:txBody>
          <a:bodyPr/>
          <a:lstStyle/>
          <a:p>
            <a:fld id="{EFE71E98-A417-4ECC-ACEB-C0490C20DB04}" type="slidenum">
              <a:rPr lang="en-US" smtClean="0"/>
              <a:t>17</a:t>
            </a:fld>
            <a:endParaRPr lang="en-US" dirty="0"/>
          </a:p>
        </p:txBody>
      </p:sp>
      <p:sp>
        <p:nvSpPr>
          <p:cNvPr id="11" name="ZoneTexte 10">
            <a:extLst>
              <a:ext uri="{FF2B5EF4-FFF2-40B4-BE49-F238E27FC236}">
                <a16:creationId xmlns:a16="http://schemas.microsoft.com/office/drawing/2014/main" id="{7612A159-57D8-47E2-8008-CC50C529392B}"/>
              </a:ext>
            </a:extLst>
          </p:cNvPr>
          <p:cNvSpPr txBox="1"/>
          <p:nvPr/>
        </p:nvSpPr>
        <p:spPr>
          <a:xfrm>
            <a:off x="193270" y="1922800"/>
            <a:ext cx="5064369" cy="523220"/>
          </a:xfrm>
          <a:prstGeom prst="rect">
            <a:avLst/>
          </a:prstGeom>
          <a:noFill/>
        </p:spPr>
        <p:txBody>
          <a:bodyPr wrap="square" rtlCol="0">
            <a:spAutoFit/>
          </a:bodyPr>
          <a:lstStyle/>
          <a:p>
            <a:r>
              <a:rPr lang="fr-FR" sz="2800" b="1" u="sng" dirty="0">
                <a:latin typeface="Franklin Gothic Medium Cond" panose="020B0606030402020204" pitchFamily="34" charset="0"/>
              </a:rPr>
              <a:t>Finalement :</a:t>
            </a:r>
          </a:p>
        </p:txBody>
      </p:sp>
      <p:sp>
        <p:nvSpPr>
          <p:cNvPr id="13" name="Titre 1">
            <a:extLst>
              <a:ext uri="{FF2B5EF4-FFF2-40B4-BE49-F238E27FC236}">
                <a16:creationId xmlns:a16="http://schemas.microsoft.com/office/drawing/2014/main" id="{10852048-F7AC-44B6-8F8E-A105CF8545B2}"/>
              </a:ext>
            </a:extLst>
          </p:cNvPr>
          <p:cNvSpPr txBox="1">
            <a:spLocks/>
          </p:cNvSpPr>
          <p:nvPr/>
        </p:nvSpPr>
        <p:spPr>
          <a:xfrm>
            <a:off x="132522" y="129871"/>
            <a:ext cx="11648660" cy="1642657"/>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technique de thermodilution : Eau pulmonaire extravasculaire</a:t>
            </a:r>
            <a:endParaRPr lang="fr-FR" dirty="0">
              <a:latin typeface="Franklin Gothic Medium Cond" panose="020B0606030402020204" pitchFamily="34" charset="0"/>
            </a:endParaRPr>
          </a:p>
        </p:txBody>
      </p:sp>
      <p:grpSp>
        <p:nvGrpSpPr>
          <p:cNvPr id="12" name="Groupe 11">
            <a:extLst>
              <a:ext uri="{FF2B5EF4-FFF2-40B4-BE49-F238E27FC236}">
                <a16:creationId xmlns:a16="http://schemas.microsoft.com/office/drawing/2014/main" id="{F01D87AA-CC3D-4337-977B-4565CFC53B81}"/>
              </a:ext>
            </a:extLst>
          </p:cNvPr>
          <p:cNvGrpSpPr/>
          <p:nvPr/>
        </p:nvGrpSpPr>
        <p:grpSpPr>
          <a:xfrm>
            <a:off x="2873112" y="2259864"/>
            <a:ext cx="7632307" cy="4304234"/>
            <a:chOff x="2917369" y="2760097"/>
            <a:chExt cx="7155544" cy="3968032"/>
          </a:xfrm>
          <a:effectLst>
            <a:outerShdw blurRad="63500" sx="102000" sy="102000" algn="ctr" rotWithShape="0">
              <a:schemeClr val="tx1">
                <a:alpha val="40000"/>
              </a:schemeClr>
            </a:outerShdw>
          </a:effectLst>
        </p:grpSpPr>
        <p:pic>
          <p:nvPicPr>
            <p:cNvPr id="15" name="Image 14">
              <a:extLst>
                <a:ext uri="{FF2B5EF4-FFF2-40B4-BE49-F238E27FC236}">
                  <a16:creationId xmlns:a16="http://schemas.microsoft.com/office/drawing/2014/main" id="{1DDD7755-EBF4-474E-AC25-B7C1818677E5}"/>
                </a:ext>
              </a:extLst>
            </p:cNvPr>
            <p:cNvPicPr>
              <a:picLocks noChangeAspect="1"/>
            </p:cNvPicPr>
            <p:nvPr/>
          </p:nvPicPr>
          <p:blipFill rotWithShape="1">
            <a:blip r:embed="rId6"/>
            <a:srcRect l="2270" t="31616" r="5454"/>
            <a:stretch/>
          </p:blipFill>
          <p:spPr>
            <a:xfrm>
              <a:off x="2917370" y="3106057"/>
              <a:ext cx="7155543" cy="3622072"/>
            </a:xfrm>
            <a:prstGeom prst="rect">
              <a:avLst/>
            </a:prstGeom>
          </p:spPr>
        </p:pic>
        <p:pic>
          <p:nvPicPr>
            <p:cNvPr id="16" name="Image 15">
              <a:extLst>
                <a:ext uri="{FF2B5EF4-FFF2-40B4-BE49-F238E27FC236}">
                  <a16:creationId xmlns:a16="http://schemas.microsoft.com/office/drawing/2014/main" id="{09A810FC-0D31-445C-BCA6-50E62DE3BA3B}"/>
                </a:ext>
              </a:extLst>
            </p:cNvPr>
            <p:cNvPicPr>
              <a:picLocks noChangeAspect="1"/>
            </p:cNvPicPr>
            <p:nvPr/>
          </p:nvPicPr>
          <p:blipFill rotWithShape="1">
            <a:blip r:embed="rId6"/>
            <a:srcRect r="7724" b="93468"/>
            <a:stretch/>
          </p:blipFill>
          <p:spPr>
            <a:xfrm>
              <a:off x="2917369" y="2760097"/>
              <a:ext cx="7155543" cy="345960"/>
            </a:xfrm>
            <a:prstGeom prst="rect">
              <a:avLst/>
            </a:prstGeom>
          </p:spPr>
        </p:pic>
      </p:grpSp>
    </p:spTree>
    <p:extLst>
      <p:ext uri="{BB962C8B-B14F-4D97-AF65-F5344CB8AC3E}">
        <p14:creationId xmlns:p14="http://schemas.microsoft.com/office/powerpoint/2010/main" val="1712264597"/>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416"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vol="80000" mute="1">
                <p:cTn id="12" repeatCount="indefinite" fill="hold" display="0">
                  <p:stCondLst>
                    <p:cond delay="indefinite"/>
                  </p:stCondLst>
                </p:cTn>
                <p:tgtEl>
                  <p:spTgt spid="14"/>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908794"/>
            <a:ext cx="9392029" cy="4241937"/>
          </a:xfrm>
        </p:spPr>
        <p:txBody>
          <a:bodyPr/>
          <a:lstStyle/>
          <a:p>
            <a:r>
              <a:rPr lang="fr-FR" sz="6000" dirty="0">
                <a:latin typeface="Franklin Gothic Medium Cond" panose="020B0606030402020204" pitchFamily="34" charset="0"/>
              </a:rPr>
              <a:t>technique d’analyse de l’onde de pouls</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Qu’est ce que c’est ?</a:t>
            </a:r>
            <a:br>
              <a:rPr lang="fr-FR" sz="3600" dirty="0"/>
            </a:br>
            <a:r>
              <a:rPr lang="fr-FR" sz="3600" dirty="0"/>
              <a:t>	Qu’est ce que ça mesure ?</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18</a:t>
            </a:fld>
            <a:endParaRPr lang="en-US"/>
          </a:p>
        </p:txBody>
      </p:sp>
    </p:spTree>
    <p:extLst>
      <p:ext uri="{BB962C8B-B14F-4D97-AF65-F5344CB8AC3E}">
        <p14:creationId xmlns:p14="http://schemas.microsoft.com/office/powerpoint/2010/main" val="43553785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1996130"/>
            <a:ext cx="9392029" cy="1745932"/>
          </a:xfrm>
        </p:spPr>
        <p:txBody>
          <a:bodyPr/>
          <a:lstStyle/>
          <a:p>
            <a:r>
              <a:rPr lang="fr-FR" sz="4400" dirty="0"/>
              <a:t>Monitorage Hémodynamique:</a:t>
            </a:r>
            <a:br>
              <a:rPr lang="fr-FR" sz="4400" dirty="0"/>
            </a:br>
            <a:r>
              <a:rPr lang="fr-FR" sz="4400" dirty="0"/>
              <a:t>	</a:t>
            </a:r>
            <a:r>
              <a:rPr lang="fr-FR" sz="3600" dirty="0">
                <a:latin typeface="Franklin Gothic Medium Cond" panose="020B0606030402020204" pitchFamily="34" charset="0"/>
              </a:rPr>
              <a:t>Suite de mon TIPE</a:t>
            </a:r>
            <a:endParaRPr lang="fr-FR" sz="3600" dirty="0"/>
          </a:p>
        </p:txBody>
      </p:sp>
      <p:cxnSp>
        <p:nvCxnSpPr>
          <p:cNvPr id="6" name="Connecteur droit 5">
            <a:extLst>
              <a:ext uri="{FF2B5EF4-FFF2-40B4-BE49-F238E27FC236}">
                <a16:creationId xmlns:a16="http://schemas.microsoft.com/office/drawing/2014/main" id="{CC47AEA1-10A0-460A-A746-8CBE3CBBD1AD}"/>
              </a:ext>
            </a:extLst>
          </p:cNvPr>
          <p:cNvCxnSpPr>
            <a:cxnSpLocks/>
          </p:cNvCxnSpPr>
          <p:nvPr/>
        </p:nvCxnSpPr>
        <p:spPr>
          <a:xfrm>
            <a:off x="1421745" y="3988904"/>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7" name="Espace réservé du numéro de diapositive 6">
            <a:extLst>
              <a:ext uri="{FF2B5EF4-FFF2-40B4-BE49-F238E27FC236}">
                <a16:creationId xmlns:a16="http://schemas.microsoft.com/office/drawing/2014/main" id="{3B77A3FD-B23E-4412-9B4C-3581800F5086}"/>
              </a:ext>
            </a:extLst>
          </p:cNvPr>
          <p:cNvSpPr>
            <a:spLocks noGrp="1"/>
          </p:cNvSpPr>
          <p:nvPr>
            <p:ph type="sldNum" sz="quarter" idx="12"/>
          </p:nvPr>
        </p:nvSpPr>
        <p:spPr/>
        <p:txBody>
          <a:bodyPr/>
          <a:lstStyle/>
          <a:p>
            <a:fld id="{EFE71E98-A417-4ECC-ACEB-C0490C20DB04}" type="slidenum">
              <a:rPr lang="en-US" smtClean="0"/>
              <a:t>19</a:t>
            </a:fld>
            <a:endParaRPr lang="en-US" dirty="0"/>
          </a:p>
        </p:txBody>
      </p:sp>
    </p:spTree>
    <p:extLst>
      <p:ext uri="{BB962C8B-B14F-4D97-AF65-F5344CB8AC3E}">
        <p14:creationId xmlns:p14="http://schemas.microsoft.com/office/powerpoint/2010/main" val="499275581"/>
      </p:ext>
    </p:extLst>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25 E" pathEditMode="relative" ptsTypes="">
                                      <p:cBhvr>
                                        <p:cTn id="6" dur="1000" fill="hold"/>
                                        <p:tgtEl>
                                          <p:spTgt spid="2"/>
                                        </p:tgtEl>
                                        <p:attrNameLst>
                                          <p:attrName>ppt_x</p:attrName>
                                          <p:attrName>ppt_y</p:attrName>
                                        </p:attrNameLst>
                                      </p:cBhvr>
                                    </p:animMotion>
                                  </p:childTnLst>
                                </p:cTn>
                              </p:par>
                              <p:par>
                                <p:cTn id="7" presetID="64" presetClass="path" presetSubtype="0" accel="50000" decel="50000" fill="hold" nodeType="withEffect">
                                  <p:stCondLst>
                                    <p:cond delay="0"/>
                                  </p:stCondLst>
                                  <p:childTnLst>
                                    <p:animMotion origin="layout" path="M 0 0 L 0 -0.25 E" pathEditMode="relative" ptsTypes="">
                                      <p:cBhvr>
                                        <p:cTn id="8" dur="1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descr="Gouttes d’huile flottant dans l’eau sur fond rouge">
            <a:extLst>
              <a:ext uri="{FF2B5EF4-FFF2-40B4-BE49-F238E27FC236}">
                <a16:creationId xmlns:a16="http://schemas.microsoft.com/office/drawing/2014/main" id="{B3306047-7F53-4BC6-BCD3-4FF3A42A1CDC}"/>
              </a:ext>
            </a:extLst>
          </p:cNvPr>
          <p:cNvPicPr>
            <a:picLocks noChangeAspect="1"/>
          </p:cNvPicPr>
          <p:nvPr/>
        </p:nvPicPr>
        <p:blipFill rotWithShape="1">
          <a:blip r:embed="rId2">
            <a:alphaModFix amt="50000"/>
          </a:blip>
          <a:srcRect t="12500" b="12500"/>
          <a:stretch/>
        </p:blipFill>
        <p:spPr>
          <a:xfrm>
            <a:off x="20" y="10"/>
            <a:ext cx="12191980" cy="6857990"/>
          </a:xfrm>
          <a:prstGeom prst="rect">
            <a:avLst/>
          </a:prstGeom>
        </p:spPr>
      </p:pic>
      <p:sp>
        <p:nvSpPr>
          <p:cNvPr id="4" name="Espace réservé du numéro de diapositive 3">
            <a:extLst>
              <a:ext uri="{FF2B5EF4-FFF2-40B4-BE49-F238E27FC236}">
                <a16:creationId xmlns:a16="http://schemas.microsoft.com/office/drawing/2014/main" id="{3FEB7698-E6B4-4159-B356-861C7910C3FE}"/>
              </a:ext>
            </a:extLst>
          </p:cNvPr>
          <p:cNvSpPr>
            <a:spLocks noGrp="1"/>
          </p:cNvSpPr>
          <p:nvPr>
            <p:ph type="sldNum" sz="quarter" idx="12"/>
          </p:nvPr>
        </p:nvSpPr>
        <p:spPr/>
        <p:txBody>
          <a:bodyPr/>
          <a:lstStyle/>
          <a:p>
            <a:fld id="{EFE71E98-A417-4ECC-ACEB-C0490C20DB04}" type="slidenum">
              <a:rPr lang="en-US" smtClean="0"/>
              <a:t>2</a:t>
            </a:fld>
            <a:endParaRPr lang="en-US" dirty="0"/>
          </a:p>
        </p:txBody>
      </p:sp>
      <p:sp>
        <p:nvSpPr>
          <p:cNvPr id="8" name="Titre 1">
            <a:extLst>
              <a:ext uri="{FF2B5EF4-FFF2-40B4-BE49-F238E27FC236}">
                <a16:creationId xmlns:a16="http://schemas.microsoft.com/office/drawing/2014/main" id="{8B616624-057C-4B0E-A258-5849ADAE2968}"/>
              </a:ext>
            </a:extLst>
          </p:cNvPr>
          <p:cNvSpPr>
            <a:spLocks noGrp="1"/>
          </p:cNvSpPr>
          <p:nvPr>
            <p:ph type="title"/>
          </p:nvPr>
        </p:nvSpPr>
        <p:spPr>
          <a:xfrm>
            <a:off x="270069" y="428183"/>
            <a:ext cx="9238434" cy="857559"/>
          </a:xfrm>
        </p:spPr>
        <p:txBody>
          <a:bodyPr/>
          <a:lstStyle/>
          <a:p>
            <a:r>
              <a:rPr lang="fr-FR" sz="4400" dirty="0"/>
              <a:t>Sommaire</a:t>
            </a:r>
          </a:p>
        </p:txBody>
      </p:sp>
      <p:grpSp>
        <p:nvGrpSpPr>
          <p:cNvPr id="20" name="Groupe 19">
            <a:extLst>
              <a:ext uri="{FF2B5EF4-FFF2-40B4-BE49-F238E27FC236}">
                <a16:creationId xmlns:a16="http://schemas.microsoft.com/office/drawing/2014/main" id="{351DA8DE-0C95-47CA-8A87-9A5CAB248066}"/>
              </a:ext>
            </a:extLst>
          </p:cNvPr>
          <p:cNvGrpSpPr/>
          <p:nvPr/>
        </p:nvGrpSpPr>
        <p:grpSpPr>
          <a:xfrm>
            <a:off x="194655" y="2071571"/>
            <a:ext cx="11802692" cy="3240000"/>
            <a:chOff x="194655" y="2882279"/>
            <a:chExt cx="11802692" cy="3240000"/>
          </a:xfrm>
        </p:grpSpPr>
        <mc:AlternateContent xmlns:mc="http://schemas.openxmlformats.org/markup-compatibility/2006" xmlns:psez="http://schemas.microsoft.com/office/powerpoint/2016/sectionzoom">
          <mc:Choice Requires="psez">
            <p:graphicFrame>
              <p:nvGraphicFramePr>
                <p:cNvPr id="3" name="Zoom de section 2">
                  <a:extLst>
                    <a:ext uri="{FF2B5EF4-FFF2-40B4-BE49-F238E27FC236}">
                      <a16:creationId xmlns:a16="http://schemas.microsoft.com/office/drawing/2014/main" id="{4FCB0DAD-465A-42E4-B2BE-42484C1D2526}"/>
                    </a:ext>
                  </a:extLst>
                </p:cNvPr>
                <p:cNvGraphicFramePr>
                  <a:graphicFrameLocks noChangeAspect="1"/>
                </p:cNvGraphicFramePr>
                <p:nvPr>
                  <p:extLst>
                    <p:ext uri="{D42A27DB-BD31-4B8C-83A1-F6EECF244321}">
                      <p14:modId xmlns:p14="http://schemas.microsoft.com/office/powerpoint/2010/main" val="3092802174"/>
                    </p:ext>
                  </p:extLst>
                </p:nvPr>
              </p:nvGraphicFramePr>
              <p:xfrm>
                <a:off x="194655" y="2882279"/>
                <a:ext cx="5760000" cy="3240000"/>
              </p:xfrm>
              <a:graphic>
                <a:graphicData uri="http://schemas.microsoft.com/office/powerpoint/2016/sectionzoom">
                  <psez:sectionZm>
                    <psez:sectionZmObj sectionId="{FBE4273C-F4F5-46BC-A7D1-7FF4D61C4B77}">
                      <psez:zmPr id="{8F49C5A3-997B-4956-9B89-CC125186A28D}" transitionDur="1000">
                        <p166:blipFill xmlns:p166="http://schemas.microsoft.com/office/powerpoint/2016/6/main">
                          <a:blip r:embed="rId3"/>
                          <a:stretch>
                            <a:fillRect/>
                          </a:stretch>
                        </p166:blipFill>
                        <p166:spPr xmlns:p166="http://schemas.microsoft.com/office/powerpoint/2016/6/main">
                          <a:xfrm>
                            <a:off x="0" y="0"/>
                            <a:ext cx="5760000" cy="3240000"/>
                          </a:xfrm>
                          <a:prstGeom prst="rect">
                            <a:avLst/>
                          </a:prstGeom>
                          <a:ln w="3175">
                            <a:solidFill>
                              <a:prstClr val="ltGray"/>
                            </a:solidFill>
                          </a:ln>
                        </p166:spPr>
                      </psez:zmPr>
                    </psez:sectionZmObj>
                  </psez:sectionZm>
                </a:graphicData>
              </a:graphic>
            </p:graphicFrame>
          </mc:Choice>
          <mc:Fallback xmlns="">
            <p:pic>
              <p:nvPicPr>
                <p:cNvPr id="3" name="Zoom de section 2">
                  <a:hlinkClick r:id="rId4" action="ppaction://hlinksldjump"/>
                  <a:extLst>
                    <a:ext uri="{FF2B5EF4-FFF2-40B4-BE49-F238E27FC236}">
                      <a16:creationId xmlns:a16="http://schemas.microsoft.com/office/drawing/2014/main" id="{4FCB0DAD-465A-42E4-B2BE-42484C1D2526}"/>
                    </a:ext>
                  </a:extLst>
                </p:cNvPr>
                <p:cNvPicPr>
                  <a:picLocks noGrp="1" noRot="1" noChangeAspect="1" noMove="1" noResize="1" noEditPoints="1" noAdjustHandles="1" noChangeArrowheads="1" noChangeShapeType="1"/>
                </p:cNvPicPr>
                <p:nvPr/>
              </p:nvPicPr>
              <p:blipFill>
                <a:blip r:embed="rId5"/>
                <a:stretch>
                  <a:fillRect/>
                </a:stretch>
              </p:blipFill>
              <p:spPr>
                <a:xfrm>
                  <a:off x="194655" y="2071571"/>
                  <a:ext cx="5760000" cy="3240000"/>
                </a:xfrm>
                <a:prstGeom prst="rect">
                  <a:avLst/>
                </a:prstGeom>
                <a:ln w="3175">
                  <a:solidFill>
                    <a:prstClr val="ltGray"/>
                  </a:solidFill>
                </a:ln>
              </p:spPr>
            </p:pic>
          </mc:Fallback>
        </mc:AlternateContent>
        <mc:AlternateContent xmlns:mc="http://schemas.openxmlformats.org/markup-compatibility/2006" xmlns:pslz="http://schemas.microsoft.com/office/powerpoint/2016/slidezoom">
          <mc:Choice Requires="pslz">
            <p:graphicFrame>
              <p:nvGraphicFramePr>
                <p:cNvPr id="19" name="Zoom de diapositive 18">
                  <a:extLst>
                    <a:ext uri="{FF2B5EF4-FFF2-40B4-BE49-F238E27FC236}">
                      <a16:creationId xmlns:a16="http://schemas.microsoft.com/office/drawing/2014/main" id="{9616C09E-458D-45E5-8657-4381813F9D39}"/>
                    </a:ext>
                  </a:extLst>
                </p:cNvPr>
                <p:cNvGraphicFramePr>
                  <a:graphicFrameLocks noChangeAspect="1"/>
                </p:cNvGraphicFramePr>
                <p:nvPr>
                  <p:extLst>
                    <p:ext uri="{D42A27DB-BD31-4B8C-83A1-F6EECF244321}">
                      <p14:modId xmlns:p14="http://schemas.microsoft.com/office/powerpoint/2010/main" val="4058270155"/>
                    </p:ext>
                  </p:extLst>
                </p:nvPr>
              </p:nvGraphicFramePr>
              <p:xfrm>
                <a:off x="6237347" y="2882279"/>
                <a:ext cx="5760000" cy="3240000"/>
              </p:xfrm>
              <a:graphic>
                <a:graphicData uri="http://schemas.microsoft.com/office/powerpoint/2016/slidezoom">
                  <pslz:sldZm>
                    <pslz:sldZmObj sldId="318" cId="499275581">
                      <pslz:zmPr id="{3FE47179-A7E7-4107-9651-B2EB35803E89}" returnToParent="0" transitionDur="1000">
                        <p166:blipFill xmlns:p166="http://schemas.microsoft.com/office/powerpoint/2016/6/main">
                          <a:blip r:embed="rId6"/>
                          <a:stretch>
                            <a:fillRect/>
                          </a:stretch>
                        </p166:blipFill>
                        <p166:spPr xmlns:p166="http://schemas.microsoft.com/office/powerpoint/2016/6/main">
                          <a:xfrm>
                            <a:off x="0" y="0"/>
                            <a:ext cx="5760000" cy="3240000"/>
                          </a:xfrm>
                          <a:prstGeom prst="rect">
                            <a:avLst/>
                          </a:prstGeom>
                          <a:ln w="3175">
                            <a:solidFill>
                              <a:prstClr val="ltGray"/>
                            </a:solidFill>
                          </a:ln>
                        </p166:spPr>
                      </pslz:zmPr>
                    </pslz:sldZmObj>
                  </pslz:sldZm>
                </a:graphicData>
              </a:graphic>
            </p:graphicFrame>
          </mc:Choice>
          <mc:Fallback xmlns="">
            <p:pic>
              <p:nvPicPr>
                <p:cNvPr id="19" name="Zoom de diapositive 18">
                  <a:hlinkClick r:id="rId7" action="ppaction://hlinksldjump"/>
                  <a:extLst>
                    <a:ext uri="{FF2B5EF4-FFF2-40B4-BE49-F238E27FC236}">
                      <a16:creationId xmlns:a16="http://schemas.microsoft.com/office/drawing/2014/main" id="{9616C09E-458D-45E5-8657-4381813F9D39}"/>
                    </a:ext>
                  </a:extLst>
                </p:cNvPr>
                <p:cNvPicPr>
                  <a:picLocks noGrp="1" noRot="1" noChangeAspect="1" noMove="1" noResize="1" noEditPoints="1" noAdjustHandles="1" noChangeArrowheads="1" noChangeShapeType="1"/>
                </p:cNvPicPr>
                <p:nvPr/>
              </p:nvPicPr>
              <p:blipFill>
                <a:blip r:embed="rId8"/>
                <a:stretch>
                  <a:fillRect/>
                </a:stretch>
              </p:blipFill>
              <p:spPr>
                <a:xfrm>
                  <a:off x="6237347" y="2071571"/>
                  <a:ext cx="5760000" cy="3240000"/>
                </a:xfrm>
                <a:prstGeom prst="rect">
                  <a:avLst/>
                </a:prstGeom>
                <a:ln w="3175">
                  <a:solidFill>
                    <a:prstClr val="ltGray"/>
                  </a:solidFill>
                </a:ln>
              </p:spPr>
            </p:pic>
          </mc:Fallback>
        </mc:AlternateContent>
      </p:grpSp>
    </p:spTree>
    <p:extLst>
      <p:ext uri="{BB962C8B-B14F-4D97-AF65-F5344CB8AC3E}">
        <p14:creationId xmlns:p14="http://schemas.microsoft.com/office/powerpoint/2010/main" val="1428868989"/>
      </p:ext>
    </p:extLst>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numéro de diapositive 6">
            <a:extLst>
              <a:ext uri="{FF2B5EF4-FFF2-40B4-BE49-F238E27FC236}">
                <a16:creationId xmlns:a16="http://schemas.microsoft.com/office/drawing/2014/main" id="{3B77A3FD-B23E-4412-9B4C-3581800F5086}"/>
              </a:ext>
            </a:extLst>
          </p:cNvPr>
          <p:cNvSpPr>
            <a:spLocks noGrp="1"/>
          </p:cNvSpPr>
          <p:nvPr>
            <p:ph type="sldNum" sz="quarter" idx="12"/>
          </p:nvPr>
        </p:nvSpPr>
        <p:spPr/>
        <p:txBody>
          <a:bodyPr/>
          <a:lstStyle/>
          <a:p>
            <a:fld id="{EFE71E98-A417-4ECC-ACEB-C0490C20DB04}" type="slidenum">
              <a:rPr lang="en-US" smtClean="0"/>
              <a:t>20</a:t>
            </a:fld>
            <a:endParaRPr lang="en-US" dirty="0"/>
          </a:p>
        </p:txBody>
      </p:sp>
      <p:sp>
        <p:nvSpPr>
          <p:cNvPr id="8" name="Titre 1">
            <a:extLst>
              <a:ext uri="{FF2B5EF4-FFF2-40B4-BE49-F238E27FC236}">
                <a16:creationId xmlns:a16="http://schemas.microsoft.com/office/drawing/2014/main" id="{006537C1-9062-422E-B0E4-68CEB006CBB0}"/>
              </a:ext>
            </a:extLst>
          </p:cNvPr>
          <p:cNvSpPr>
            <a:spLocks noGrp="1"/>
          </p:cNvSpPr>
          <p:nvPr>
            <p:ph type="title"/>
          </p:nvPr>
        </p:nvSpPr>
        <p:spPr>
          <a:xfrm>
            <a:off x="1420178" y="275908"/>
            <a:ext cx="9392029" cy="1745932"/>
          </a:xfrm>
        </p:spPr>
        <p:txBody>
          <a:bodyPr/>
          <a:lstStyle/>
          <a:p>
            <a:r>
              <a:rPr lang="fr-FR" sz="4400" dirty="0"/>
              <a:t>Monitorage Hémodynamique:</a:t>
            </a:r>
            <a:br>
              <a:rPr lang="fr-FR" sz="4400" dirty="0"/>
            </a:br>
            <a:r>
              <a:rPr lang="fr-FR" sz="4400" dirty="0"/>
              <a:t>	</a:t>
            </a:r>
            <a:r>
              <a:rPr lang="fr-FR" sz="3600" dirty="0">
                <a:latin typeface="Franklin Gothic Medium Cond" panose="020B0606030402020204" pitchFamily="34" charset="0"/>
              </a:rPr>
              <a:t>Suite de mon TIPE</a:t>
            </a:r>
            <a:endParaRPr lang="fr-FR" sz="3600" dirty="0"/>
          </a:p>
        </p:txBody>
      </p:sp>
      <p:cxnSp>
        <p:nvCxnSpPr>
          <p:cNvPr id="9" name="Connecteur droit 8">
            <a:extLst>
              <a:ext uri="{FF2B5EF4-FFF2-40B4-BE49-F238E27FC236}">
                <a16:creationId xmlns:a16="http://schemas.microsoft.com/office/drawing/2014/main" id="{03957127-A86A-4CEE-AFF4-38EC44633EEF}"/>
              </a:ext>
            </a:extLst>
          </p:cNvPr>
          <p:cNvCxnSpPr>
            <a:cxnSpLocks/>
          </p:cNvCxnSpPr>
          <p:nvPr/>
        </p:nvCxnSpPr>
        <p:spPr>
          <a:xfrm>
            <a:off x="1420178" y="2268682"/>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uz="http://schemas.microsoft.com/office/powerpoint/2016/summaryzoom" Requires="psuz">
          <p:graphicFrame>
            <p:nvGraphicFramePr>
              <p:cNvPr id="5" name="Zoom de résumé 4">
                <a:extLst>
                  <a:ext uri="{FF2B5EF4-FFF2-40B4-BE49-F238E27FC236}">
                    <a16:creationId xmlns:a16="http://schemas.microsoft.com/office/drawing/2014/main" id="{FA8A65E0-D2CD-447F-88EE-0E7F1DAB9371}"/>
                  </a:ext>
                </a:extLst>
              </p:cNvPr>
              <p:cNvGraphicFramePr>
                <a:graphicFrameLocks noChangeAspect="1"/>
              </p:cNvGraphicFramePr>
              <p:nvPr>
                <p:extLst>
                  <p:ext uri="{D42A27DB-BD31-4B8C-83A1-F6EECF244321}">
                    <p14:modId xmlns:p14="http://schemas.microsoft.com/office/powerpoint/2010/main" val="250785955"/>
                  </p:ext>
                </p:extLst>
              </p:nvPr>
            </p:nvGraphicFramePr>
            <p:xfrm>
              <a:off x="0" y="2285999"/>
              <a:ext cx="11642103" cy="4454161"/>
            </p:xfrm>
            <a:graphic>
              <a:graphicData uri="http://schemas.microsoft.com/office/powerpoint/2016/summaryzoom">
                <psuz:summaryZm>
                  <psuz:summaryZmObj sectionId="{57FC45D4-DBF5-4D1F-80AD-5D633AEB0315}">
                    <psuz:zmPr id="{632737CA-859F-4A5C-AAFE-2F149FA47D4D}" transitionDur="1000">
                      <p166:blipFill xmlns:p166="http://schemas.microsoft.com/office/powerpoint/2016/6/main">
                        <a:blip r:embed="rId2"/>
                        <a:stretch>
                          <a:fillRect/>
                        </a:stretch>
                      </p166:blipFill>
                      <p166:spPr xmlns:p166="http://schemas.microsoft.com/office/powerpoint/2016/6/main">
                        <a:xfrm>
                          <a:off x="483876" y="753627"/>
                          <a:ext cx="5238946" cy="2946907"/>
                        </a:xfrm>
                        <a:prstGeom prst="rect">
                          <a:avLst/>
                        </a:prstGeom>
                        <a:ln w="3175">
                          <a:solidFill>
                            <a:prstClr val="ltGray"/>
                          </a:solidFill>
                        </a:ln>
                      </p166:spPr>
                    </psuz:zmPr>
                  </psuz:summaryZmObj>
                  <psuz:summaryZmObj sectionId="{067D186D-BC4F-44B0-BCCC-DD11D19D530E}">
                    <psuz:zmPr id="{CEC1E321-65ED-4F4D-9205-279B44A1826C}" transitionDur="1000">
                      <p166:blipFill xmlns:p166="http://schemas.microsoft.com/office/powerpoint/2016/6/main">
                        <a:blip r:embed="rId3"/>
                        <a:stretch>
                          <a:fillRect/>
                        </a:stretch>
                      </p166:blipFill>
                      <p166:spPr xmlns:p166="http://schemas.microsoft.com/office/powerpoint/2016/6/main">
                        <a:xfrm>
                          <a:off x="5919282" y="753627"/>
                          <a:ext cx="5238946" cy="2946907"/>
                        </a:xfrm>
                        <a:prstGeom prst="rect">
                          <a:avLst/>
                        </a:prstGeom>
                        <a:ln w="3175">
                          <a:solidFill>
                            <a:prstClr val="ltGray"/>
                          </a:solidFill>
                        </a:ln>
                      </p166:spPr>
                    </psuz:zmPr>
                  </psuz:summaryZmObj>
                  <psuz:gridLayout/>
                </psuz:summaryZm>
              </a:graphicData>
            </a:graphic>
          </p:graphicFrame>
        </mc:Choice>
        <mc:Fallback>
          <p:grpSp>
            <p:nvGrpSpPr>
              <p:cNvPr id="5" name="Zoom de résumé 4">
                <a:extLst>
                  <a:ext uri="{FF2B5EF4-FFF2-40B4-BE49-F238E27FC236}">
                    <a16:creationId xmlns:a16="http://schemas.microsoft.com/office/drawing/2014/main" id="{FA8A65E0-D2CD-447F-88EE-0E7F1DAB9371}"/>
                  </a:ext>
                </a:extLst>
              </p:cNvPr>
              <p:cNvGrpSpPr>
                <a:grpSpLocks noGrp="1" noUngrp="1" noRot="1" noChangeAspect="1" noMove="1" noResize="1"/>
              </p:cNvGrpSpPr>
              <p:nvPr/>
            </p:nvGrpSpPr>
            <p:grpSpPr>
              <a:xfrm>
                <a:off x="0" y="2285999"/>
                <a:ext cx="11642103" cy="4454161"/>
                <a:chOff x="0" y="2285999"/>
                <a:chExt cx="11642103" cy="4454161"/>
              </a:xfrm>
            </p:grpSpPr>
            <p:pic>
              <p:nvPicPr>
                <p:cNvPr id="2" name="Image 2">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83876" y="3039626"/>
                  <a:ext cx="5238946" cy="2946907"/>
                </a:xfrm>
                <a:prstGeom prst="rect">
                  <a:avLst/>
                </a:prstGeom>
                <a:ln w="3175">
                  <a:solidFill>
                    <a:prstClr val="ltGray"/>
                  </a:solidFill>
                </a:ln>
              </p:spPr>
            </p:pic>
            <p:pic>
              <p:nvPicPr>
                <p:cNvPr id="3" name="Image 3">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5919282" y="3039626"/>
                  <a:ext cx="5238946" cy="2946907"/>
                </a:xfrm>
                <a:prstGeom prst="rect">
                  <a:avLst/>
                </a:prstGeom>
                <a:ln w="3175">
                  <a:solidFill>
                    <a:prstClr val="ltGray"/>
                  </a:solidFill>
                </a:ln>
              </p:spPr>
            </p:pic>
          </p:grpSp>
        </mc:Fallback>
      </mc:AlternateContent>
    </p:spTree>
    <p:extLst>
      <p:ext uri="{BB962C8B-B14F-4D97-AF65-F5344CB8AC3E}">
        <p14:creationId xmlns:p14="http://schemas.microsoft.com/office/powerpoint/2010/main" val="3475080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1175012"/>
            <a:ext cx="9392029" cy="3917492"/>
          </a:xfrm>
        </p:spPr>
        <p:txBody>
          <a:bodyPr/>
          <a:lstStyle/>
          <a:p>
            <a:r>
              <a:rPr lang="fr-FR" sz="6000" dirty="0">
                <a:latin typeface="Franklin Gothic Medium Cond" panose="020B0606030402020204" pitchFamily="34" charset="0"/>
              </a:rPr>
              <a:t>Monitorage Hémodynamique</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Suite du TIPE : Problématique</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21</a:t>
            </a:fld>
            <a:endParaRPr lang="en-US"/>
          </a:p>
        </p:txBody>
      </p:sp>
    </p:spTree>
    <p:extLst>
      <p:ext uri="{BB962C8B-B14F-4D97-AF65-F5344CB8AC3E}">
        <p14:creationId xmlns:p14="http://schemas.microsoft.com/office/powerpoint/2010/main" val="302889619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jaune&#10;&#10;Description générée automatiquement">
            <a:extLst>
              <a:ext uri="{FF2B5EF4-FFF2-40B4-BE49-F238E27FC236}">
                <a16:creationId xmlns:a16="http://schemas.microsoft.com/office/drawing/2014/main" id="{356C63BA-6151-4C81-B00E-DF3ADB0D4EA0}"/>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3EFC34E8-AF5E-421A-BCC9-A81D6C990DC5}"/>
              </a:ext>
            </a:extLst>
          </p:cNvPr>
          <p:cNvSpPr>
            <a:spLocks noGrp="1"/>
          </p:cNvSpPr>
          <p:nvPr>
            <p:ph type="sldNum" sz="quarter" idx="12"/>
          </p:nvPr>
        </p:nvSpPr>
        <p:spPr/>
        <p:txBody>
          <a:bodyPr/>
          <a:lstStyle/>
          <a:p>
            <a:fld id="{EFE71E98-A417-4ECC-ACEB-C0490C20DB04}" type="slidenum">
              <a:rPr lang="en-US" smtClean="0"/>
              <a:t>22</a:t>
            </a:fld>
            <a:endParaRPr lang="en-US"/>
          </a:p>
        </p:txBody>
      </p:sp>
      <p:sp>
        <p:nvSpPr>
          <p:cNvPr id="9" name="Titre 1">
            <a:extLst>
              <a:ext uri="{FF2B5EF4-FFF2-40B4-BE49-F238E27FC236}">
                <a16:creationId xmlns:a16="http://schemas.microsoft.com/office/drawing/2014/main" id="{9C598CFA-D688-40E6-916E-23418C2D9984}"/>
              </a:ext>
            </a:extLst>
          </p:cNvPr>
          <p:cNvSpPr>
            <a:spLocks noGrp="1"/>
          </p:cNvSpPr>
          <p:nvPr>
            <p:ph type="title"/>
          </p:nvPr>
        </p:nvSpPr>
        <p:spPr>
          <a:xfrm>
            <a:off x="132522" y="129871"/>
            <a:ext cx="11648660" cy="1221851"/>
          </a:xfrm>
        </p:spPr>
        <p:txBody>
          <a:bodyPr/>
          <a:lstStyle/>
          <a:p>
            <a:r>
              <a:rPr lang="fr-FR" sz="3200" dirty="0"/>
              <a:t>Monitorage Hémodynamique</a:t>
            </a:r>
            <a:br>
              <a:rPr lang="fr-FR" sz="3200" dirty="0"/>
            </a:br>
            <a:r>
              <a:rPr lang="fr-FR" sz="3200" dirty="0"/>
              <a:t>	</a:t>
            </a:r>
            <a:r>
              <a:rPr lang="fr-FR" sz="2400" dirty="0">
                <a:latin typeface="Franklin Gothic Medium Cond" panose="020B0606030402020204" pitchFamily="34" charset="0"/>
              </a:rPr>
              <a:t>Suite du TIPE : Problématique</a:t>
            </a:r>
            <a:endParaRPr lang="fr-FR" dirty="0">
              <a:latin typeface="Franklin Gothic Medium Cond" panose="020B0606030402020204" pitchFamily="34" charset="0"/>
            </a:endParaRPr>
          </a:p>
        </p:txBody>
      </p:sp>
      <p:cxnSp>
        <p:nvCxnSpPr>
          <p:cNvPr id="10" name="Connecteur droit 9">
            <a:extLst>
              <a:ext uri="{FF2B5EF4-FFF2-40B4-BE49-F238E27FC236}">
                <a16:creationId xmlns:a16="http://schemas.microsoft.com/office/drawing/2014/main" id="{AE24BF4B-B619-4951-B532-F93AAF2BBE81}"/>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1" name="ZoneTexte 10">
            <a:extLst>
              <a:ext uri="{FF2B5EF4-FFF2-40B4-BE49-F238E27FC236}">
                <a16:creationId xmlns:a16="http://schemas.microsoft.com/office/drawing/2014/main" id="{FA767C76-0B86-4311-90FD-F2413FC994F5}"/>
              </a:ext>
            </a:extLst>
          </p:cNvPr>
          <p:cNvSpPr txBox="1"/>
          <p:nvPr/>
        </p:nvSpPr>
        <p:spPr>
          <a:xfrm>
            <a:off x="238539" y="1934230"/>
            <a:ext cx="8465270" cy="1631216"/>
          </a:xfrm>
          <a:prstGeom prst="rect">
            <a:avLst/>
          </a:prstGeom>
          <a:noFill/>
        </p:spPr>
        <p:txBody>
          <a:bodyPr wrap="square" rtlCol="0">
            <a:spAutoFit/>
          </a:bodyPr>
          <a:lstStyle/>
          <a:p>
            <a:r>
              <a:rPr lang="fr-FR" sz="2800" b="1" dirty="0">
                <a:latin typeface="Franklin Gothic Medium Cond" panose="020B0606030402020204" pitchFamily="34" charset="0"/>
              </a:rPr>
              <a:t>Problème du système :</a:t>
            </a:r>
          </a:p>
          <a:p>
            <a:pPr marL="742950" lvl="1" indent="-285750">
              <a:buFont typeface="Arial" panose="020B0604020202020204" pitchFamily="34" charset="0"/>
              <a:buChar char="•"/>
            </a:pPr>
            <a:r>
              <a:rPr lang="fr-FR" sz="2400" dirty="0">
                <a:latin typeface="Franklin Gothic Medium Cond" panose="020B0606030402020204" pitchFamily="34" charset="0"/>
              </a:rPr>
              <a:t>Appareil uniquement en Hôpital</a:t>
            </a:r>
          </a:p>
          <a:p>
            <a:pPr marL="742950" lvl="1" indent="-285750">
              <a:buFont typeface="Arial" panose="020B0604020202020204" pitchFamily="34" charset="0"/>
              <a:buChar char="•"/>
            </a:pPr>
            <a:r>
              <a:rPr lang="fr-FR" sz="2400" dirty="0">
                <a:latin typeface="Franklin Gothic Medium Cond" panose="020B0606030402020204" pitchFamily="34" charset="0"/>
              </a:rPr>
              <a:t>Surveiller un patient, qui n’en as pas forcément besoin </a:t>
            </a:r>
            <a:r>
              <a:rPr lang="fr-FR" sz="2400" dirty="0">
                <a:latin typeface="Franklin Gothic Medium Cond" panose="020B0606030402020204" pitchFamily="34" charset="0"/>
                <a:sym typeface="Wingdings" panose="05000000000000000000" pitchFamily="2" charset="2"/>
              </a:rPr>
              <a:t> occupe un lit d’Hôpital en trop</a:t>
            </a:r>
            <a:endParaRPr lang="fr-FR" sz="2400" dirty="0">
              <a:latin typeface="Franklin Gothic Medium Cond" panose="020B0606030402020204" pitchFamily="34" charset="0"/>
            </a:endParaRPr>
          </a:p>
        </p:txBody>
      </p:sp>
      <p:grpSp>
        <p:nvGrpSpPr>
          <p:cNvPr id="3" name="Groupe 2">
            <a:extLst>
              <a:ext uri="{FF2B5EF4-FFF2-40B4-BE49-F238E27FC236}">
                <a16:creationId xmlns:a16="http://schemas.microsoft.com/office/drawing/2014/main" id="{AB5BB9D2-CB9A-42B6-BF47-31B8D7796709}"/>
              </a:ext>
            </a:extLst>
          </p:cNvPr>
          <p:cNvGrpSpPr/>
          <p:nvPr/>
        </p:nvGrpSpPr>
        <p:grpSpPr>
          <a:xfrm>
            <a:off x="238538" y="4857783"/>
            <a:ext cx="9991213" cy="1260195"/>
            <a:chOff x="238539" y="4857783"/>
            <a:chExt cx="8565785" cy="1260195"/>
          </a:xfrm>
        </p:grpSpPr>
        <p:sp>
          <p:nvSpPr>
            <p:cNvPr id="12" name="ZoneTexte 11">
              <a:extLst>
                <a:ext uri="{FF2B5EF4-FFF2-40B4-BE49-F238E27FC236}">
                  <a16:creationId xmlns:a16="http://schemas.microsoft.com/office/drawing/2014/main" id="{6F374BD3-2491-4911-927E-0628D237F56C}"/>
                </a:ext>
              </a:extLst>
            </p:cNvPr>
            <p:cNvSpPr txBox="1"/>
            <p:nvPr/>
          </p:nvSpPr>
          <p:spPr>
            <a:xfrm>
              <a:off x="238539" y="4857783"/>
              <a:ext cx="2350965" cy="523220"/>
            </a:xfrm>
            <a:prstGeom prst="rect">
              <a:avLst/>
            </a:prstGeom>
            <a:noFill/>
          </p:spPr>
          <p:txBody>
            <a:bodyPr wrap="none" rtlCol="0">
              <a:spAutoFit/>
            </a:bodyPr>
            <a:lstStyle/>
            <a:p>
              <a:r>
                <a:rPr lang="fr-FR" sz="2800" b="1" u="sng" dirty="0">
                  <a:latin typeface="Franklin Gothic Medium Cond" panose="020B0606030402020204" pitchFamily="34" charset="0"/>
                </a:rPr>
                <a:t>Problématique :</a:t>
              </a:r>
              <a:r>
                <a:rPr lang="fr-FR" sz="2800" b="1" dirty="0">
                  <a:latin typeface="Franklin Gothic Medium Cond" panose="020B0606030402020204" pitchFamily="34" charset="0"/>
                </a:rPr>
                <a:t> </a:t>
              </a:r>
            </a:p>
          </p:txBody>
        </p:sp>
        <p:sp>
          <p:nvSpPr>
            <p:cNvPr id="2" name="ZoneTexte 1">
              <a:extLst>
                <a:ext uri="{FF2B5EF4-FFF2-40B4-BE49-F238E27FC236}">
                  <a16:creationId xmlns:a16="http://schemas.microsoft.com/office/drawing/2014/main" id="{F556F523-8AEC-43D2-81A5-A4166E3B3D6A}"/>
                </a:ext>
              </a:extLst>
            </p:cNvPr>
            <p:cNvSpPr txBox="1"/>
            <p:nvPr/>
          </p:nvSpPr>
          <p:spPr>
            <a:xfrm>
              <a:off x="2134325" y="4917649"/>
              <a:ext cx="6669999" cy="1200329"/>
            </a:xfrm>
            <a:prstGeom prst="rect">
              <a:avLst/>
            </a:prstGeom>
            <a:noFill/>
          </p:spPr>
          <p:txBody>
            <a:bodyPr wrap="none" rtlCol="0">
              <a:spAutoFit/>
            </a:bodyPr>
            <a:lstStyle/>
            <a:p>
              <a:r>
                <a:rPr lang="fr-FR" sz="2400" dirty="0">
                  <a:latin typeface="Franklin Gothic Medium Cond" panose="020B0606030402020204" pitchFamily="34" charset="0"/>
                </a:rPr>
                <a:t>Est-il possible de créer un système de monitorage hémodynamique,</a:t>
              </a:r>
            </a:p>
            <a:p>
              <a:r>
                <a:rPr lang="fr-FR" sz="2400" dirty="0">
                  <a:latin typeface="Franklin Gothic Medium Cond" panose="020B0606030402020204" pitchFamily="34" charset="0"/>
                </a:rPr>
                <a:t>pour les traitements à la maison, et à bas cout, afin de désengorger </a:t>
              </a:r>
            </a:p>
            <a:p>
              <a:r>
                <a:rPr lang="fr-FR" sz="2400" dirty="0">
                  <a:latin typeface="Franklin Gothic Medium Cond" panose="020B0606030402020204" pitchFamily="34" charset="0"/>
                </a:rPr>
                <a:t>les hôpitaux ?</a:t>
              </a:r>
            </a:p>
          </p:txBody>
        </p:sp>
      </p:grpSp>
    </p:spTree>
    <p:extLst>
      <p:ext uri="{BB962C8B-B14F-4D97-AF65-F5344CB8AC3E}">
        <p14:creationId xmlns:p14="http://schemas.microsoft.com/office/powerpoint/2010/main" val="1385819818"/>
      </p:ext>
    </p:extLst>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1175012"/>
            <a:ext cx="9392029" cy="3917492"/>
          </a:xfrm>
        </p:spPr>
        <p:txBody>
          <a:bodyPr/>
          <a:lstStyle/>
          <a:p>
            <a:r>
              <a:rPr lang="fr-FR" sz="6000" dirty="0">
                <a:latin typeface="Franklin Gothic Medium Cond" panose="020B0606030402020204" pitchFamily="34" charset="0"/>
              </a:rPr>
              <a:t>Monitorage Hémodynamique</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Suite du TIPE : Expériences</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23</a:t>
            </a:fld>
            <a:endParaRPr lang="en-US"/>
          </a:p>
        </p:txBody>
      </p:sp>
    </p:spTree>
    <p:extLst>
      <p:ext uri="{BB962C8B-B14F-4D97-AF65-F5344CB8AC3E}">
        <p14:creationId xmlns:p14="http://schemas.microsoft.com/office/powerpoint/2010/main" val="2035015359"/>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descr="Une image contenant jaune&#10;&#10;Description générée automatiquement">
            <a:extLst>
              <a:ext uri="{FF2B5EF4-FFF2-40B4-BE49-F238E27FC236}">
                <a16:creationId xmlns:a16="http://schemas.microsoft.com/office/drawing/2014/main" id="{953170B1-0CD8-4B54-B85E-03C2EEAFC6EA}"/>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24</a:t>
            </a:fld>
            <a:endParaRPr lang="en-US"/>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5425844" cy="523220"/>
          </a:xfrm>
          <a:prstGeom prst="rect">
            <a:avLst/>
          </a:prstGeom>
          <a:noFill/>
        </p:spPr>
        <p:txBody>
          <a:bodyPr wrap="none" rtlCol="0">
            <a:spAutoFit/>
          </a:bodyPr>
          <a:lstStyle/>
          <a:p>
            <a:r>
              <a:rPr lang="fr-FR" sz="2800" b="1" u="sng" dirty="0">
                <a:latin typeface="Franklin Gothic Medium Cond" panose="020B0606030402020204" pitchFamily="34" charset="0"/>
              </a:rPr>
              <a:t>I.   Recréer un système sanguin simplifié</a:t>
            </a:r>
          </a:p>
        </p:txBody>
      </p:sp>
      <p:grpSp>
        <p:nvGrpSpPr>
          <p:cNvPr id="44" name="Groupe 43">
            <a:extLst>
              <a:ext uri="{FF2B5EF4-FFF2-40B4-BE49-F238E27FC236}">
                <a16:creationId xmlns:a16="http://schemas.microsoft.com/office/drawing/2014/main" id="{BAD6A19F-E6CF-4599-A6EC-0D62B415B2CF}"/>
              </a:ext>
            </a:extLst>
          </p:cNvPr>
          <p:cNvGrpSpPr/>
          <p:nvPr/>
        </p:nvGrpSpPr>
        <p:grpSpPr>
          <a:xfrm>
            <a:off x="3229720" y="2538578"/>
            <a:ext cx="5118754" cy="3973162"/>
            <a:chOff x="3229720" y="2527427"/>
            <a:chExt cx="5118754" cy="3973162"/>
          </a:xfrm>
        </p:grpSpPr>
        <p:pic>
          <p:nvPicPr>
            <p:cNvPr id="3" name="Graphique 2" descr="Organe du cœur avec un remplissage uni">
              <a:extLst>
                <a:ext uri="{FF2B5EF4-FFF2-40B4-BE49-F238E27FC236}">
                  <a16:creationId xmlns:a16="http://schemas.microsoft.com/office/drawing/2014/main" id="{A61AA888-D241-410C-9EA9-26D4D3E7765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6206" y="2527427"/>
              <a:ext cx="1384852" cy="1384852"/>
            </a:xfrm>
            <a:prstGeom prst="rect">
              <a:avLst/>
            </a:prstGeom>
          </p:spPr>
        </p:pic>
        <p:sp>
          <p:nvSpPr>
            <p:cNvPr id="2" name="Rectangle 1">
              <a:extLst>
                <a:ext uri="{FF2B5EF4-FFF2-40B4-BE49-F238E27FC236}">
                  <a16:creationId xmlns:a16="http://schemas.microsoft.com/office/drawing/2014/main" id="{018136BE-38C0-41CE-9816-6C08308A8ADE}"/>
                </a:ext>
              </a:extLst>
            </p:cNvPr>
            <p:cNvSpPr/>
            <p:nvPr/>
          </p:nvSpPr>
          <p:spPr>
            <a:xfrm>
              <a:off x="3229720" y="3851814"/>
              <a:ext cx="5118754" cy="2648775"/>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2000" dirty="0">
                  <a:effectLst/>
                  <a:latin typeface="Franklin Gothic Medium Cond" panose="020B0606030402020204" pitchFamily="34" charset="0"/>
                  <a:ea typeface="Calibri" panose="020F0502020204030204" pitchFamily="34" charset="0"/>
                  <a:cs typeface="Times New Roman" panose="02020603050405020304" pitchFamily="18" charset="0"/>
                </a:rPr>
                <a:t>Bassin à une température de 37°C </a:t>
              </a:r>
            </a:p>
            <a:p>
              <a:pPr algn="ctr">
                <a:lnSpc>
                  <a:spcPct val="107000"/>
                </a:lnSpc>
                <a:spcAft>
                  <a:spcPts val="800"/>
                </a:spcAft>
              </a:pPr>
              <a:r>
                <a:rPr lang="fr-FR" sz="1050" dirty="0">
                  <a:effectLst/>
                  <a:latin typeface="Franklin Gothic Medium Cond" panose="020B0606030402020204" pitchFamily="34" charset="0"/>
                  <a:ea typeface="Calibri" panose="020F0502020204030204" pitchFamily="34" charset="0"/>
                  <a:cs typeface="Times New Roman" panose="02020603050405020304" pitchFamily="18" charset="0"/>
                </a:rPr>
                <a:t>Thermostat à Thermostat 1,23</a:t>
              </a:r>
            </a:p>
          </p:txBody>
        </p:sp>
        <p:cxnSp>
          <p:nvCxnSpPr>
            <p:cNvPr id="22" name="Connecteur droit 21">
              <a:extLst>
                <a:ext uri="{FF2B5EF4-FFF2-40B4-BE49-F238E27FC236}">
                  <a16:creationId xmlns:a16="http://schemas.microsoft.com/office/drawing/2014/main" id="{4AAC5B6A-C9CB-4238-BDFE-DE85516D4A6D}"/>
                </a:ext>
              </a:extLst>
            </p:cNvPr>
            <p:cNvCxnSpPr/>
            <p:nvPr/>
          </p:nvCxnSpPr>
          <p:spPr>
            <a:xfrm flipH="1">
              <a:off x="4192388" y="2950589"/>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23" name="Connecteur droit 22">
              <a:extLst>
                <a:ext uri="{FF2B5EF4-FFF2-40B4-BE49-F238E27FC236}">
                  <a16:creationId xmlns:a16="http://schemas.microsoft.com/office/drawing/2014/main" id="{C7B3F181-DC96-489E-A1F7-B0C9303EFF0F}"/>
                </a:ext>
              </a:extLst>
            </p:cNvPr>
            <p:cNvCxnSpPr>
              <a:cxnSpLocks/>
            </p:cNvCxnSpPr>
            <p:nvPr/>
          </p:nvCxnSpPr>
          <p:spPr>
            <a:xfrm flipV="1">
              <a:off x="4232409" y="2923221"/>
              <a:ext cx="0" cy="2544325"/>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25" name="Connecteur droit 24">
              <a:extLst>
                <a:ext uri="{FF2B5EF4-FFF2-40B4-BE49-F238E27FC236}">
                  <a16:creationId xmlns:a16="http://schemas.microsoft.com/office/drawing/2014/main" id="{0B2C3DA4-4EEB-4192-BBB0-C0BECB7E15D6}"/>
                </a:ext>
              </a:extLst>
            </p:cNvPr>
            <p:cNvCxnSpPr>
              <a:cxnSpLocks/>
            </p:cNvCxnSpPr>
            <p:nvPr/>
          </p:nvCxnSpPr>
          <p:spPr>
            <a:xfrm flipV="1">
              <a:off x="4193201" y="5450682"/>
              <a:ext cx="2921496" cy="1"/>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28" name="Connecteur droit 27">
              <a:extLst>
                <a:ext uri="{FF2B5EF4-FFF2-40B4-BE49-F238E27FC236}">
                  <a16:creationId xmlns:a16="http://schemas.microsoft.com/office/drawing/2014/main" id="{9D7E00C8-9B21-43B8-BA40-E939C91CF878}"/>
                </a:ext>
              </a:extLst>
            </p:cNvPr>
            <p:cNvCxnSpPr>
              <a:cxnSpLocks/>
            </p:cNvCxnSpPr>
            <p:nvPr/>
          </p:nvCxnSpPr>
          <p:spPr>
            <a:xfrm>
              <a:off x="7076597" y="2917250"/>
              <a:ext cx="0" cy="2550296"/>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506275F8-1BF7-4B7C-884D-204033510C4E}"/>
                </a:ext>
              </a:extLst>
            </p:cNvPr>
            <p:cNvCxnSpPr/>
            <p:nvPr/>
          </p:nvCxnSpPr>
          <p:spPr>
            <a:xfrm flipH="1">
              <a:off x="5928825" y="2917250"/>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grpSp>
      <p:cxnSp>
        <p:nvCxnSpPr>
          <p:cNvPr id="35" name="Connecteur droit avec flèche 34">
            <a:extLst>
              <a:ext uri="{FF2B5EF4-FFF2-40B4-BE49-F238E27FC236}">
                <a16:creationId xmlns:a16="http://schemas.microsoft.com/office/drawing/2014/main" id="{210FFD2A-FFAC-4406-B1F4-E77C42572B37}"/>
              </a:ext>
            </a:extLst>
          </p:cNvPr>
          <p:cNvCxnSpPr/>
          <p:nvPr/>
        </p:nvCxnSpPr>
        <p:spPr>
          <a:xfrm flipH="1">
            <a:off x="7114697" y="2917250"/>
            <a:ext cx="1614524" cy="6178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ZoneTexte 35">
            <a:extLst>
              <a:ext uri="{FF2B5EF4-FFF2-40B4-BE49-F238E27FC236}">
                <a16:creationId xmlns:a16="http://schemas.microsoft.com/office/drawing/2014/main" id="{C6A20EE8-2E60-4B81-9173-BCEA818CEB70}"/>
              </a:ext>
            </a:extLst>
          </p:cNvPr>
          <p:cNvSpPr txBox="1"/>
          <p:nvPr/>
        </p:nvSpPr>
        <p:spPr>
          <a:xfrm>
            <a:off x="8927183" y="2252946"/>
            <a:ext cx="2265473" cy="1938992"/>
          </a:xfrm>
          <a:prstGeom prst="rect">
            <a:avLst/>
          </a:prstGeom>
          <a:noFill/>
        </p:spPr>
        <p:txBody>
          <a:bodyPr wrap="square" rtlCol="0">
            <a:spAutoFit/>
          </a:bodyPr>
          <a:lstStyle/>
          <a:p>
            <a:r>
              <a:rPr lang="fr-FR" sz="2400" dirty="0">
                <a:latin typeface="Franklin Gothic Medium Cond" panose="020B0606030402020204" pitchFamily="34" charset="0"/>
              </a:rPr>
              <a:t>Tuyau remplie de « sang » maintenu à 37°C et mis en mouvement par le cœur</a:t>
            </a:r>
          </a:p>
        </p:txBody>
      </p:sp>
      <p:cxnSp>
        <p:nvCxnSpPr>
          <p:cNvPr id="42" name="Connecteur droit avec flèche 41">
            <a:extLst>
              <a:ext uri="{FF2B5EF4-FFF2-40B4-BE49-F238E27FC236}">
                <a16:creationId xmlns:a16="http://schemas.microsoft.com/office/drawing/2014/main" id="{9CDF67F0-AC7B-4779-851C-420256994385}"/>
              </a:ext>
            </a:extLst>
          </p:cNvPr>
          <p:cNvCxnSpPr/>
          <p:nvPr/>
        </p:nvCxnSpPr>
        <p:spPr>
          <a:xfrm>
            <a:off x="3110845" y="2696066"/>
            <a:ext cx="2269320" cy="14140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ZoneTexte 42">
            <a:extLst>
              <a:ext uri="{FF2B5EF4-FFF2-40B4-BE49-F238E27FC236}">
                <a16:creationId xmlns:a16="http://schemas.microsoft.com/office/drawing/2014/main" id="{D0286D4D-D220-4B6B-A35F-48B9DEB2714E}"/>
              </a:ext>
            </a:extLst>
          </p:cNvPr>
          <p:cNvSpPr txBox="1"/>
          <p:nvPr/>
        </p:nvSpPr>
        <p:spPr>
          <a:xfrm>
            <a:off x="1498227" y="2317085"/>
            <a:ext cx="1574520" cy="1200329"/>
          </a:xfrm>
          <a:prstGeom prst="rect">
            <a:avLst/>
          </a:prstGeom>
          <a:noFill/>
        </p:spPr>
        <p:txBody>
          <a:bodyPr wrap="square" rtlCol="0">
            <a:spAutoFit/>
          </a:bodyPr>
          <a:lstStyle/>
          <a:p>
            <a:r>
              <a:rPr lang="fr-FR" sz="2400" dirty="0">
                <a:latin typeface="Franklin Gothic Medium Cond" panose="020B0606030402020204" pitchFamily="34" charset="0"/>
              </a:rPr>
              <a:t>Cœur simulé par une pompe</a:t>
            </a:r>
          </a:p>
        </p:txBody>
      </p:sp>
    </p:spTree>
    <p:extLst>
      <p:ext uri="{BB962C8B-B14F-4D97-AF65-F5344CB8AC3E}">
        <p14:creationId xmlns:p14="http://schemas.microsoft.com/office/powerpoint/2010/main" val="841430975"/>
      </p:ext>
    </p:extLst>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descr="Une image contenant jaune&#10;&#10;Description générée automatiquement">
            <a:extLst>
              <a:ext uri="{FF2B5EF4-FFF2-40B4-BE49-F238E27FC236}">
                <a16:creationId xmlns:a16="http://schemas.microsoft.com/office/drawing/2014/main" id="{C35E1F0D-E3DB-4F8D-B9B2-9E017DC4AE8C}"/>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25</a:t>
            </a:fld>
            <a:endParaRPr lang="en-US"/>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5425844" cy="523220"/>
          </a:xfrm>
          <a:prstGeom prst="rect">
            <a:avLst/>
          </a:prstGeom>
          <a:noFill/>
        </p:spPr>
        <p:txBody>
          <a:bodyPr wrap="none" rtlCol="0">
            <a:spAutoFit/>
          </a:bodyPr>
          <a:lstStyle/>
          <a:p>
            <a:r>
              <a:rPr lang="fr-FR" sz="2800" b="1" u="sng" dirty="0">
                <a:latin typeface="Franklin Gothic Medium Cond" panose="020B0606030402020204" pitchFamily="34" charset="0"/>
              </a:rPr>
              <a:t>I.   Recréer un système sanguin simplifié</a:t>
            </a:r>
          </a:p>
        </p:txBody>
      </p:sp>
      <p:sp>
        <p:nvSpPr>
          <p:cNvPr id="6" name="ZoneTexte 5">
            <a:extLst>
              <a:ext uri="{FF2B5EF4-FFF2-40B4-BE49-F238E27FC236}">
                <a16:creationId xmlns:a16="http://schemas.microsoft.com/office/drawing/2014/main" id="{2D1E8F0E-CD7C-45D4-B726-04D01509AB11}"/>
              </a:ext>
            </a:extLst>
          </p:cNvPr>
          <p:cNvSpPr txBox="1"/>
          <p:nvPr/>
        </p:nvSpPr>
        <p:spPr>
          <a:xfrm>
            <a:off x="513101" y="2312265"/>
            <a:ext cx="5230343" cy="1938992"/>
          </a:xfrm>
          <a:prstGeom prst="rect">
            <a:avLst/>
          </a:prstGeom>
          <a:noFill/>
        </p:spPr>
        <p:txBody>
          <a:bodyPr wrap="none" rtlCol="0">
            <a:spAutoFit/>
          </a:bodyPr>
          <a:lstStyle/>
          <a:p>
            <a:r>
              <a:rPr lang="fr-FR" sz="2400" u="sng" dirty="0">
                <a:latin typeface="Franklin Gothic Medium Cond" panose="020B0606030402020204" pitchFamily="34" charset="0"/>
              </a:rPr>
              <a:t>Recréer le sang (principalement sa viscosité) </a:t>
            </a:r>
          </a:p>
          <a:p>
            <a:pPr marL="285750" indent="-285750">
              <a:buFont typeface="Arial" panose="020B0604020202020204" pitchFamily="34" charset="0"/>
              <a:buChar char="•"/>
            </a:pPr>
            <a:r>
              <a:rPr lang="fr-FR" sz="2400" dirty="0">
                <a:latin typeface="Franklin Gothic Medium Cond" panose="020B0606030402020204" pitchFamily="34" charset="0"/>
              </a:rPr>
              <a:t>Sang séché + eau</a:t>
            </a:r>
          </a:p>
          <a:p>
            <a:pPr marL="285750" indent="-285750">
              <a:buFont typeface="Arial" panose="020B0604020202020204" pitchFamily="34" charset="0"/>
              <a:buChar char="•"/>
            </a:pPr>
            <a:r>
              <a:rPr lang="fr-FR" sz="2400" dirty="0">
                <a:latin typeface="Franklin Gothic Medium Cond" panose="020B0606030402020204" pitchFamily="34" charset="0"/>
              </a:rPr>
              <a:t>Eau + farine</a:t>
            </a:r>
          </a:p>
          <a:p>
            <a:pPr marL="285750" indent="-285750">
              <a:buFont typeface="Arial" panose="020B0604020202020204" pitchFamily="34" charset="0"/>
              <a:buChar char="•"/>
            </a:pPr>
            <a:r>
              <a:rPr lang="fr-FR" sz="2400" dirty="0">
                <a:latin typeface="Franklin Gothic Medium Cond" panose="020B0606030402020204" pitchFamily="34" charset="0"/>
              </a:rPr>
              <a:t>Solution complexe thiocyanate + fer</a:t>
            </a:r>
          </a:p>
          <a:p>
            <a:pPr marL="285750" indent="-285750">
              <a:buFont typeface="Arial" panose="020B0604020202020204" pitchFamily="34" charset="0"/>
              <a:buChar char="•"/>
            </a:pPr>
            <a:r>
              <a:rPr lang="fr-FR" sz="2400" dirty="0">
                <a:latin typeface="Franklin Gothic Medium Cond" panose="020B0606030402020204" pitchFamily="34" charset="0"/>
              </a:rPr>
              <a:t>D’autres mélanges de produit</a:t>
            </a:r>
          </a:p>
        </p:txBody>
      </p:sp>
      <p:grpSp>
        <p:nvGrpSpPr>
          <p:cNvPr id="13" name="Groupe 12">
            <a:extLst>
              <a:ext uri="{FF2B5EF4-FFF2-40B4-BE49-F238E27FC236}">
                <a16:creationId xmlns:a16="http://schemas.microsoft.com/office/drawing/2014/main" id="{42D3E6D7-863C-4254-85AE-D9FB37692003}"/>
              </a:ext>
            </a:extLst>
          </p:cNvPr>
          <p:cNvGrpSpPr/>
          <p:nvPr/>
        </p:nvGrpSpPr>
        <p:grpSpPr>
          <a:xfrm>
            <a:off x="5916484" y="2250710"/>
            <a:ext cx="5599522" cy="4234090"/>
            <a:chOff x="5916484" y="2250710"/>
            <a:chExt cx="5599522" cy="4234090"/>
          </a:xfrm>
        </p:grpSpPr>
        <p:pic>
          <p:nvPicPr>
            <p:cNvPr id="10" name="Image 9" descr="Une image contenant table&#10;&#10;Description générée automatiquement">
              <a:extLst>
                <a:ext uri="{FF2B5EF4-FFF2-40B4-BE49-F238E27FC236}">
                  <a16:creationId xmlns:a16="http://schemas.microsoft.com/office/drawing/2014/main" id="{1FC1EA26-5613-48D9-94B8-6AF2BA0BCC66}"/>
                </a:ext>
              </a:extLst>
            </p:cNvPr>
            <p:cNvPicPr>
              <a:picLocks noChangeAspect="1"/>
            </p:cNvPicPr>
            <p:nvPr/>
          </p:nvPicPr>
          <p:blipFill rotWithShape="1">
            <a:blip r:embed="rId4">
              <a:extLst>
                <a:ext uri="{28A0092B-C50C-407E-A947-70E740481C1C}">
                  <a14:useLocalDpi xmlns:a14="http://schemas.microsoft.com/office/drawing/2010/main" val="0"/>
                </a:ext>
              </a:extLst>
            </a:blip>
            <a:srcRect l="3127" t="6186" r="4708" b="893"/>
            <a:stretch/>
          </p:blipFill>
          <p:spPr>
            <a:xfrm>
              <a:off x="5916484" y="2250710"/>
              <a:ext cx="5599522" cy="4234090"/>
            </a:xfrm>
            <a:prstGeom prst="rect">
              <a:avLst/>
            </a:prstGeom>
          </p:spPr>
        </p:pic>
        <p:sp>
          <p:nvSpPr>
            <p:cNvPr id="11" name="Rectangle 10">
              <a:extLst>
                <a:ext uri="{FF2B5EF4-FFF2-40B4-BE49-F238E27FC236}">
                  <a16:creationId xmlns:a16="http://schemas.microsoft.com/office/drawing/2014/main" id="{16327666-88F0-46EC-92E7-5C0AFC13AC95}"/>
                </a:ext>
              </a:extLst>
            </p:cNvPr>
            <p:cNvSpPr/>
            <p:nvPr/>
          </p:nvSpPr>
          <p:spPr>
            <a:xfrm>
              <a:off x="5956851" y="5240594"/>
              <a:ext cx="3455301" cy="255638"/>
            </a:xfrm>
            <a:prstGeom prst="rect">
              <a:avLst/>
            </a:prstGeom>
            <a:noFill/>
            <a:ln w="3810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latin typeface="Franklin Gothic Medium Cond" panose="020B0606030402020204" pitchFamily="34" charset="0"/>
              </a:endParaRPr>
            </a:p>
          </p:txBody>
        </p:sp>
      </p:grpSp>
    </p:spTree>
    <p:extLst>
      <p:ext uri="{BB962C8B-B14F-4D97-AF65-F5344CB8AC3E}">
        <p14:creationId xmlns:p14="http://schemas.microsoft.com/office/powerpoint/2010/main" val="1811360299"/>
      </p:ext>
    </p:extLst>
  </p:cSld>
  <p:clrMapOvr>
    <a:masterClrMapping/>
  </p:clrMapOvr>
  <p:transition spd="slow">
    <p:push/>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Image 27" descr="Une image contenant jaune&#10;&#10;Description générée automatiquement">
            <a:extLst>
              <a:ext uri="{FF2B5EF4-FFF2-40B4-BE49-F238E27FC236}">
                <a16:creationId xmlns:a16="http://schemas.microsoft.com/office/drawing/2014/main" id="{D5B0C275-426F-4B48-956C-D7D9B54CC4DB}"/>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26</a:t>
            </a:fld>
            <a:endParaRPr lang="en-US" dirty="0"/>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9156802" cy="523220"/>
          </a:xfrm>
          <a:prstGeom prst="rect">
            <a:avLst/>
          </a:prstGeom>
          <a:noFill/>
        </p:spPr>
        <p:txBody>
          <a:bodyPr wrap="none" rtlCol="0">
            <a:spAutoFit/>
          </a:bodyPr>
          <a:lstStyle/>
          <a:p>
            <a:r>
              <a:rPr lang="fr-FR" sz="2800" b="1" u="sng" dirty="0">
                <a:latin typeface="Franklin Gothic Medium Cond" panose="020B0606030402020204" pitchFamily="34" charset="0"/>
              </a:rPr>
              <a:t>II.   Placer les capteurs, faire les différentes mesures et les analysées</a:t>
            </a:r>
          </a:p>
        </p:txBody>
      </p:sp>
      <p:sp>
        <p:nvSpPr>
          <p:cNvPr id="47" name="ZoneTexte 46">
            <a:extLst>
              <a:ext uri="{FF2B5EF4-FFF2-40B4-BE49-F238E27FC236}">
                <a16:creationId xmlns:a16="http://schemas.microsoft.com/office/drawing/2014/main" id="{F959A94C-1A02-4DF9-9569-98552F80078C}"/>
              </a:ext>
            </a:extLst>
          </p:cNvPr>
          <p:cNvSpPr txBox="1"/>
          <p:nvPr/>
        </p:nvSpPr>
        <p:spPr>
          <a:xfrm>
            <a:off x="8309113" y="2844828"/>
            <a:ext cx="2947795" cy="830997"/>
          </a:xfrm>
          <a:prstGeom prst="rect">
            <a:avLst/>
          </a:prstGeom>
          <a:noFill/>
          <a:ln>
            <a:solidFill>
              <a:schemeClr val="tx1"/>
            </a:solidFill>
          </a:ln>
        </p:spPr>
        <p:txBody>
          <a:bodyPr wrap="none" rtlCol="0">
            <a:spAutoFit/>
          </a:bodyPr>
          <a:lstStyle/>
          <a:p>
            <a:r>
              <a:rPr lang="fr-FR" sz="2400" i="1" dirty="0">
                <a:latin typeface="Franklin Gothic Medium Cond" panose="020B0606030402020204" pitchFamily="34" charset="0"/>
              </a:rPr>
              <a:t>Placement des capteurs </a:t>
            </a:r>
          </a:p>
          <a:p>
            <a:r>
              <a:rPr lang="fr-FR" sz="2400" i="1" dirty="0">
                <a:latin typeface="Franklin Gothic Medium Cond" panose="020B0606030402020204" pitchFamily="34" charset="0"/>
              </a:rPr>
              <a:t>peut-être à redéfinir</a:t>
            </a:r>
          </a:p>
        </p:txBody>
      </p:sp>
      <p:grpSp>
        <p:nvGrpSpPr>
          <p:cNvPr id="66" name="Groupe 65">
            <a:extLst>
              <a:ext uri="{FF2B5EF4-FFF2-40B4-BE49-F238E27FC236}">
                <a16:creationId xmlns:a16="http://schemas.microsoft.com/office/drawing/2014/main" id="{B7BC7A4D-99F1-48B9-807E-A32B20F2119B}"/>
              </a:ext>
            </a:extLst>
          </p:cNvPr>
          <p:cNvGrpSpPr/>
          <p:nvPr/>
        </p:nvGrpSpPr>
        <p:grpSpPr>
          <a:xfrm>
            <a:off x="293178" y="2274827"/>
            <a:ext cx="10802204" cy="4477594"/>
            <a:chOff x="293178" y="2274827"/>
            <a:chExt cx="10802204" cy="4477594"/>
          </a:xfrm>
        </p:grpSpPr>
        <p:grpSp>
          <p:nvGrpSpPr>
            <p:cNvPr id="46" name="Groupe 45">
              <a:extLst>
                <a:ext uri="{FF2B5EF4-FFF2-40B4-BE49-F238E27FC236}">
                  <a16:creationId xmlns:a16="http://schemas.microsoft.com/office/drawing/2014/main" id="{A369BA67-C298-4587-9284-EBA0DECEE991}"/>
                </a:ext>
              </a:extLst>
            </p:cNvPr>
            <p:cNvGrpSpPr/>
            <p:nvPr/>
          </p:nvGrpSpPr>
          <p:grpSpPr>
            <a:xfrm>
              <a:off x="2241533" y="2274827"/>
              <a:ext cx="8853849" cy="4477594"/>
              <a:chOff x="2927333" y="2259587"/>
              <a:chExt cx="8853849" cy="4477594"/>
            </a:xfrm>
          </p:grpSpPr>
          <p:grpSp>
            <p:nvGrpSpPr>
              <p:cNvPr id="45" name="Groupe 44">
                <a:extLst>
                  <a:ext uri="{FF2B5EF4-FFF2-40B4-BE49-F238E27FC236}">
                    <a16:creationId xmlns:a16="http://schemas.microsoft.com/office/drawing/2014/main" id="{3B56439E-6768-48C1-B871-C4EB097DEB48}"/>
                  </a:ext>
                </a:extLst>
              </p:cNvPr>
              <p:cNvGrpSpPr/>
              <p:nvPr/>
            </p:nvGrpSpPr>
            <p:grpSpPr>
              <a:xfrm>
                <a:off x="2927333" y="2259587"/>
                <a:ext cx="8853849" cy="4477594"/>
                <a:chOff x="2927333" y="2259587"/>
                <a:chExt cx="8853849" cy="4477594"/>
              </a:xfrm>
            </p:grpSpPr>
            <p:grpSp>
              <p:nvGrpSpPr>
                <p:cNvPr id="2" name="Groupe 1">
                  <a:extLst>
                    <a:ext uri="{FF2B5EF4-FFF2-40B4-BE49-F238E27FC236}">
                      <a16:creationId xmlns:a16="http://schemas.microsoft.com/office/drawing/2014/main" id="{1AB20412-7D42-4328-8AC2-80A8EA00296A}"/>
                    </a:ext>
                  </a:extLst>
                </p:cNvPr>
                <p:cNvGrpSpPr/>
                <p:nvPr/>
              </p:nvGrpSpPr>
              <p:grpSpPr>
                <a:xfrm>
                  <a:off x="2927333" y="2546389"/>
                  <a:ext cx="5505467" cy="3973162"/>
                  <a:chOff x="6087093" y="2465109"/>
                  <a:chExt cx="5505467" cy="3973162"/>
                </a:xfrm>
              </p:grpSpPr>
              <p:grpSp>
                <p:nvGrpSpPr>
                  <p:cNvPr id="30" name="Groupe 29">
                    <a:extLst>
                      <a:ext uri="{FF2B5EF4-FFF2-40B4-BE49-F238E27FC236}">
                        <a16:creationId xmlns:a16="http://schemas.microsoft.com/office/drawing/2014/main" id="{5D65526D-D8D4-4EFB-BE31-83880F5BA6A7}"/>
                      </a:ext>
                    </a:extLst>
                  </p:cNvPr>
                  <p:cNvGrpSpPr/>
                  <p:nvPr/>
                </p:nvGrpSpPr>
                <p:grpSpPr>
                  <a:xfrm>
                    <a:off x="6087093" y="2465109"/>
                    <a:ext cx="5118754" cy="3973162"/>
                    <a:chOff x="3229720" y="2527427"/>
                    <a:chExt cx="5118754" cy="3973162"/>
                  </a:xfrm>
                </p:grpSpPr>
                <p:pic>
                  <p:nvPicPr>
                    <p:cNvPr id="31" name="Graphique 30" descr="Organe du cœur avec un remplissage uni">
                      <a:extLst>
                        <a:ext uri="{FF2B5EF4-FFF2-40B4-BE49-F238E27FC236}">
                          <a16:creationId xmlns:a16="http://schemas.microsoft.com/office/drawing/2014/main" id="{97641A76-3764-4FA4-8303-C403C11E6C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996206" y="2527427"/>
                      <a:ext cx="1384852" cy="1384852"/>
                    </a:xfrm>
                    <a:prstGeom prst="rect">
                      <a:avLst/>
                    </a:prstGeom>
                  </p:spPr>
                </p:pic>
                <p:sp>
                  <p:nvSpPr>
                    <p:cNvPr id="32" name="Rectangle 31">
                      <a:extLst>
                        <a:ext uri="{FF2B5EF4-FFF2-40B4-BE49-F238E27FC236}">
                          <a16:creationId xmlns:a16="http://schemas.microsoft.com/office/drawing/2014/main" id="{F9591492-C8A3-4501-9FA2-739C2AF2DC67}"/>
                        </a:ext>
                      </a:extLst>
                    </p:cNvPr>
                    <p:cNvSpPr/>
                    <p:nvPr/>
                  </p:nvSpPr>
                  <p:spPr>
                    <a:xfrm>
                      <a:off x="3229720" y="3851814"/>
                      <a:ext cx="5118754" cy="2648775"/>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2000" dirty="0">
                          <a:effectLst/>
                          <a:latin typeface="Franklin Gothic Medium Cond" panose="020B0606030402020204" pitchFamily="34" charset="0"/>
                          <a:ea typeface="Calibri" panose="020F0502020204030204" pitchFamily="34" charset="0"/>
                          <a:cs typeface="Times New Roman" panose="02020603050405020304" pitchFamily="18" charset="0"/>
                        </a:rPr>
                        <a:t>Bassin à une température de 37°C </a:t>
                      </a:r>
                    </a:p>
                    <a:p>
                      <a:pPr algn="ctr">
                        <a:lnSpc>
                          <a:spcPct val="107000"/>
                        </a:lnSpc>
                        <a:spcAft>
                          <a:spcPts val="800"/>
                        </a:spcAft>
                      </a:pPr>
                      <a:r>
                        <a:rPr lang="fr-FR" sz="1050" dirty="0">
                          <a:effectLst/>
                          <a:latin typeface="Franklin Gothic Medium Cond" panose="020B0606030402020204" pitchFamily="34" charset="0"/>
                          <a:ea typeface="Calibri" panose="020F0502020204030204" pitchFamily="34" charset="0"/>
                          <a:cs typeface="Times New Roman" panose="02020603050405020304" pitchFamily="18" charset="0"/>
                        </a:rPr>
                        <a:t>Thermostat à Thermostat 1,23</a:t>
                      </a:r>
                    </a:p>
                  </p:txBody>
                </p:sp>
                <p:cxnSp>
                  <p:nvCxnSpPr>
                    <p:cNvPr id="33" name="Connecteur droit 32">
                      <a:extLst>
                        <a:ext uri="{FF2B5EF4-FFF2-40B4-BE49-F238E27FC236}">
                          <a16:creationId xmlns:a16="http://schemas.microsoft.com/office/drawing/2014/main" id="{9567EE1E-5565-4B91-ABD4-E412D61146CB}"/>
                        </a:ext>
                      </a:extLst>
                    </p:cNvPr>
                    <p:cNvCxnSpPr/>
                    <p:nvPr/>
                  </p:nvCxnSpPr>
                  <p:spPr>
                    <a:xfrm flipH="1">
                      <a:off x="4192388" y="2950589"/>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34" name="Connecteur droit 33">
                      <a:extLst>
                        <a:ext uri="{FF2B5EF4-FFF2-40B4-BE49-F238E27FC236}">
                          <a16:creationId xmlns:a16="http://schemas.microsoft.com/office/drawing/2014/main" id="{B32614DB-16E3-4315-A317-212AA71F97C8}"/>
                        </a:ext>
                      </a:extLst>
                    </p:cNvPr>
                    <p:cNvCxnSpPr>
                      <a:cxnSpLocks/>
                    </p:cNvCxnSpPr>
                    <p:nvPr/>
                  </p:nvCxnSpPr>
                  <p:spPr>
                    <a:xfrm flipV="1">
                      <a:off x="4232409" y="2923221"/>
                      <a:ext cx="0" cy="2544325"/>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35" name="Connecteur droit 34">
                      <a:extLst>
                        <a:ext uri="{FF2B5EF4-FFF2-40B4-BE49-F238E27FC236}">
                          <a16:creationId xmlns:a16="http://schemas.microsoft.com/office/drawing/2014/main" id="{D3C1DC7F-A953-4706-92D8-C679DAFEDF5A}"/>
                        </a:ext>
                      </a:extLst>
                    </p:cNvPr>
                    <p:cNvCxnSpPr>
                      <a:cxnSpLocks/>
                    </p:cNvCxnSpPr>
                    <p:nvPr/>
                  </p:nvCxnSpPr>
                  <p:spPr>
                    <a:xfrm flipV="1">
                      <a:off x="4193201" y="5450682"/>
                      <a:ext cx="2921496" cy="1"/>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36" name="Connecteur droit 35">
                      <a:extLst>
                        <a:ext uri="{FF2B5EF4-FFF2-40B4-BE49-F238E27FC236}">
                          <a16:creationId xmlns:a16="http://schemas.microsoft.com/office/drawing/2014/main" id="{4587F0B5-C13B-4564-8BD4-35E5CBFA2C70}"/>
                        </a:ext>
                      </a:extLst>
                    </p:cNvPr>
                    <p:cNvCxnSpPr>
                      <a:cxnSpLocks/>
                    </p:cNvCxnSpPr>
                    <p:nvPr/>
                  </p:nvCxnSpPr>
                  <p:spPr>
                    <a:xfrm>
                      <a:off x="7076597" y="2917250"/>
                      <a:ext cx="0" cy="2550296"/>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37" name="Connecteur droit 36">
                      <a:extLst>
                        <a:ext uri="{FF2B5EF4-FFF2-40B4-BE49-F238E27FC236}">
                          <a16:creationId xmlns:a16="http://schemas.microsoft.com/office/drawing/2014/main" id="{459510C6-A42A-431E-8040-ADB3F9834838}"/>
                        </a:ext>
                      </a:extLst>
                    </p:cNvPr>
                    <p:cNvCxnSpPr/>
                    <p:nvPr/>
                  </p:nvCxnSpPr>
                  <p:spPr>
                    <a:xfrm flipH="1">
                      <a:off x="5928825" y="2917250"/>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grpSp>
              <p:cxnSp>
                <p:nvCxnSpPr>
                  <p:cNvPr id="38" name="Connecteur droit 37">
                    <a:extLst>
                      <a:ext uri="{FF2B5EF4-FFF2-40B4-BE49-F238E27FC236}">
                        <a16:creationId xmlns:a16="http://schemas.microsoft.com/office/drawing/2014/main" id="{4AA96B58-0C3E-4B43-AA73-E2A306B32912}"/>
                      </a:ext>
                    </a:extLst>
                  </p:cNvPr>
                  <p:cNvCxnSpPr/>
                  <p:nvPr/>
                </p:nvCxnSpPr>
                <p:spPr>
                  <a:xfrm>
                    <a:off x="7545737" y="2708271"/>
                    <a:ext cx="0" cy="3600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9" name="Connecteur en arc 37">
                    <a:extLst>
                      <a:ext uri="{FF2B5EF4-FFF2-40B4-BE49-F238E27FC236}">
                        <a16:creationId xmlns:a16="http://schemas.microsoft.com/office/drawing/2014/main" id="{848F6015-6418-4329-9A17-418A14779E29}"/>
                      </a:ext>
                    </a:extLst>
                  </p:cNvPr>
                  <p:cNvCxnSpPr>
                    <a:cxnSpLocks/>
                  </p:cNvCxnSpPr>
                  <p:nvPr/>
                </p:nvCxnSpPr>
                <p:spPr>
                  <a:xfrm>
                    <a:off x="9625020" y="5389114"/>
                    <a:ext cx="1967540" cy="758956"/>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42" name="ZoneTexte 41">
                  <a:extLst>
                    <a:ext uri="{FF2B5EF4-FFF2-40B4-BE49-F238E27FC236}">
                      <a16:creationId xmlns:a16="http://schemas.microsoft.com/office/drawing/2014/main" id="{BA308889-5398-4CD3-B5A7-A85D6FA2EE44}"/>
                    </a:ext>
                  </a:extLst>
                </p:cNvPr>
                <p:cNvSpPr txBox="1"/>
                <p:nvPr/>
              </p:nvSpPr>
              <p:spPr>
                <a:xfrm>
                  <a:off x="3550652" y="2259587"/>
                  <a:ext cx="1670650" cy="461665"/>
                </a:xfrm>
                <a:prstGeom prst="rect">
                  <a:avLst/>
                </a:prstGeom>
                <a:noFill/>
              </p:spPr>
              <p:txBody>
                <a:bodyPr wrap="none" rtlCol="0">
                  <a:spAutoFit/>
                </a:bodyPr>
                <a:lstStyle/>
                <a:p>
                  <a:r>
                    <a:rPr lang="fr-FR" sz="2400" dirty="0">
                      <a:latin typeface="Franklin Gothic Medium Cond" panose="020B0606030402020204" pitchFamily="34" charset="0"/>
                    </a:rPr>
                    <a:t>Thermomètre</a:t>
                  </a:r>
                </a:p>
              </p:txBody>
            </p:sp>
            <p:sp>
              <p:nvSpPr>
                <p:cNvPr id="43" name="ZoneTexte 42">
                  <a:extLst>
                    <a:ext uri="{FF2B5EF4-FFF2-40B4-BE49-F238E27FC236}">
                      <a16:creationId xmlns:a16="http://schemas.microsoft.com/office/drawing/2014/main" id="{B04ADD10-3F0A-4A9B-8F37-577F7BE8AD9E}"/>
                    </a:ext>
                  </a:extLst>
                </p:cNvPr>
                <p:cNvSpPr txBox="1"/>
                <p:nvPr/>
              </p:nvSpPr>
              <p:spPr>
                <a:xfrm>
                  <a:off x="6954210" y="3315959"/>
                  <a:ext cx="1447832" cy="461665"/>
                </a:xfrm>
                <a:prstGeom prst="rect">
                  <a:avLst/>
                </a:prstGeom>
                <a:noFill/>
              </p:spPr>
              <p:txBody>
                <a:bodyPr wrap="none" rtlCol="0">
                  <a:spAutoFit/>
                </a:bodyPr>
                <a:lstStyle/>
                <a:p>
                  <a:r>
                    <a:rPr lang="fr-FR" sz="2400" dirty="0">
                      <a:latin typeface="Franklin Gothic Medium Cond" panose="020B0606030402020204" pitchFamily="34" charset="0"/>
                    </a:rPr>
                    <a:t>Débitmètre</a:t>
                  </a:r>
                </a:p>
              </p:txBody>
            </p:sp>
            <p:sp>
              <p:nvSpPr>
                <p:cNvPr id="44" name="ZoneTexte 43">
                  <a:extLst>
                    <a:ext uri="{FF2B5EF4-FFF2-40B4-BE49-F238E27FC236}">
                      <a16:creationId xmlns:a16="http://schemas.microsoft.com/office/drawing/2014/main" id="{11B862A3-C582-482E-9548-B90D6485C5C2}"/>
                    </a:ext>
                  </a:extLst>
                </p:cNvPr>
                <p:cNvSpPr txBox="1"/>
                <p:nvPr/>
              </p:nvSpPr>
              <p:spPr>
                <a:xfrm>
                  <a:off x="8568965" y="5906184"/>
                  <a:ext cx="3212217" cy="830997"/>
                </a:xfrm>
                <a:prstGeom prst="rect">
                  <a:avLst/>
                </a:prstGeom>
                <a:noFill/>
              </p:spPr>
              <p:txBody>
                <a:bodyPr wrap="square" rtlCol="0">
                  <a:spAutoFit/>
                </a:bodyPr>
                <a:lstStyle/>
                <a:p>
                  <a:r>
                    <a:rPr lang="fr-FR" sz="2400" dirty="0">
                      <a:latin typeface="Franklin Gothic Medium Cond" panose="020B0606030402020204" pitchFamily="34" charset="0"/>
                    </a:rPr>
                    <a:t>Cathéter d’injection du bolus à une température T</a:t>
                  </a:r>
                </a:p>
              </p:txBody>
            </p:sp>
          </p:grpSp>
          <p:cxnSp>
            <p:nvCxnSpPr>
              <p:cNvPr id="41" name="Connecteur droit 40">
                <a:extLst>
                  <a:ext uri="{FF2B5EF4-FFF2-40B4-BE49-F238E27FC236}">
                    <a16:creationId xmlns:a16="http://schemas.microsoft.com/office/drawing/2014/main" id="{5E1ABA4B-7060-4C41-AD52-EC6CA868FB47}"/>
                  </a:ext>
                </a:extLst>
              </p:cNvPr>
              <p:cNvCxnSpPr/>
              <p:nvPr/>
            </p:nvCxnSpPr>
            <p:spPr>
              <a:xfrm>
                <a:off x="6594210" y="3521689"/>
                <a:ext cx="360000"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grpSp>
        <p:cxnSp>
          <p:nvCxnSpPr>
            <p:cNvPr id="50" name="Connecteur : en angle 49">
              <a:extLst>
                <a:ext uri="{FF2B5EF4-FFF2-40B4-BE49-F238E27FC236}">
                  <a16:creationId xmlns:a16="http://schemas.microsoft.com/office/drawing/2014/main" id="{70C5ACAC-AABD-4A25-A654-5DA455A895BE}"/>
                </a:ext>
              </a:extLst>
            </p:cNvPr>
            <p:cNvCxnSpPr>
              <a:cxnSpLocks/>
            </p:cNvCxnSpPr>
            <p:nvPr/>
          </p:nvCxnSpPr>
          <p:spPr>
            <a:xfrm rot="10800000" flipV="1">
              <a:off x="1883665" y="2804791"/>
              <a:ext cx="1816515" cy="360000"/>
            </a:xfrm>
            <a:prstGeom prst="bentConnector3">
              <a:avLst>
                <a:gd name="adj1" fmla="val 50000"/>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Connecteur : en angle 53">
              <a:extLst>
                <a:ext uri="{FF2B5EF4-FFF2-40B4-BE49-F238E27FC236}">
                  <a16:creationId xmlns:a16="http://schemas.microsoft.com/office/drawing/2014/main" id="{1C7D73A1-5D73-4D23-9739-F8F213629AB4}"/>
                </a:ext>
              </a:extLst>
            </p:cNvPr>
            <p:cNvCxnSpPr>
              <a:cxnSpLocks/>
            </p:cNvCxnSpPr>
            <p:nvPr/>
          </p:nvCxnSpPr>
          <p:spPr>
            <a:xfrm rot="10800000">
              <a:off x="1883664" y="3307401"/>
              <a:ext cx="4024746" cy="229531"/>
            </a:xfrm>
            <a:prstGeom prst="bentConnector3">
              <a:avLst>
                <a:gd name="adj1" fmla="val 77263"/>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62" name="Rectangle 61">
              <a:extLst>
                <a:ext uri="{FF2B5EF4-FFF2-40B4-BE49-F238E27FC236}">
                  <a16:creationId xmlns:a16="http://schemas.microsoft.com/office/drawing/2014/main" id="{C121033C-98BC-444B-83A2-CBA21F9955E4}"/>
                </a:ext>
              </a:extLst>
            </p:cNvPr>
            <p:cNvSpPr/>
            <p:nvPr/>
          </p:nvSpPr>
          <p:spPr>
            <a:xfrm>
              <a:off x="293178" y="2844828"/>
              <a:ext cx="1590483" cy="8652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Franklin Gothic Medium Cond" panose="020B0606030402020204" pitchFamily="34" charset="0"/>
                </a:rPr>
                <a:t>Réception des valeurs par un PC</a:t>
              </a:r>
            </a:p>
          </p:txBody>
        </p:sp>
      </p:grpSp>
    </p:spTree>
    <p:extLst>
      <p:ext uri="{BB962C8B-B14F-4D97-AF65-F5344CB8AC3E}">
        <p14:creationId xmlns:p14="http://schemas.microsoft.com/office/powerpoint/2010/main" val="1140031455"/>
      </p:ext>
    </p:extLst>
  </p:cSld>
  <p:clrMapOvr>
    <a:masterClrMapping/>
  </p:clrMapOvr>
  <p:transition spd="slow">
    <p:push/>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jaune&#10;&#10;Description générée automatiquement">
            <a:extLst>
              <a:ext uri="{FF2B5EF4-FFF2-40B4-BE49-F238E27FC236}">
                <a16:creationId xmlns:a16="http://schemas.microsoft.com/office/drawing/2014/main" id="{14F22289-45E4-4992-A929-E3FBF18FD982}"/>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27</a:t>
            </a:fld>
            <a:endParaRPr lang="en-US" dirty="0"/>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9156802" cy="523220"/>
          </a:xfrm>
          <a:prstGeom prst="rect">
            <a:avLst/>
          </a:prstGeom>
          <a:noFill/>
        </p:spPr>
        <p:txBody>
          <a:bodyPr wrap="none" rtlCol="0">
            <a:spAutoFit/>
          </a:bodyPr>
          <a:lstStyle/>
          <a:p>
            <a:r>
              <a:rPr lang="fr-FR" sz="2800" b="1" u="sng" dirty="0">
                <a:latin typeface="Franklin Gothic Medium Cond" panose="020B0606030402020204" pitchFamily="34" charset="0"/>
              </a:rPr>
              <a:t>II.   Placer les capteurs, faire les différentes mesures et les analysées</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8DE25A58-3F98-4049-A62F-99BF1A930BFD}"/>
                  </a:ext>
                </a:extLst>
              </p:cNvPr>
              <p:cNvSpPr txBox="1"/>
              <p:nvPr/>
            </p:nvSpPr>
            <p:spPr>
              <a:xfrm>
                <a:off x="358220" y="2485807"/>
                <a:ext cx="10389971" cy="4012124"/>
              </a:xfrm>
              <a:prstGeom prst="rect">
                <a:avLst/>
              </a:prstGeom>
              <a:noFill/>
            </p:spPr>
            <p:txBody>
              <a:bodyPr wrap="square" rtlCol="0">
                <a:spAutoFit/>
              </a:bodyPr>
              <a:lstStyle/>
              <a:p>
                <a:r>
                  <a:rPr lang="fr-FR" sz="2800" u="sng" dirty="0">
                    <a:latin typeface="Franklin Gothic Medium Cond" panose="020B0606030402020204" pitchFamily="34" charset="0"/>
                  </a:rPr>
                  <a:t>Analyse des valeurs:</a:t>
                </a:r>
              </a:p>
              <a:p>
                <a:pPr marL="285750" indent="-285750">
                  <a:buFont typeface="Arial" panose="020B0604020202020204" pitchFamily="34" charset="0"/>
                  <a:buChar char="•"/>
                </a:pPr>
                <a:r>
                  <a:rPr lang="fr-FR" sz="2400" u="sng" dirty="0">
                    <a:latin typeface="Franklin Gothic Medium Cond" panose="020B0606030402020204" pitchFamily="34" charset="0"/>
                  </a:rPr>
                  <a:t>Capteur de débit </a:t>
                </a:r>
                <a:r>
                  <a:rPr lang="fr-FR" sz="2400" dirty="0">
                    <a:latin typeface="Franklin Gothic Medium Cond" panose="020B0606030402020204" pitchFamily="34" charset="0"/>
                  </a:rPr>
                  <a:t>: direct </a:t>
                </a:r>
                <a:r>
                  <a:rPr lang="fr-FR" sz="2400" dirty="0">
                    <a:latin typeface="Franklin Gothic Medium Cond" panose="020B0606030402020204" pitchFamily="34" charset="0"/>
                    <a:sym typeface="Wingdings" panose="05000000000000000000" pitchFamily="2" charset="2"/>
                  </a:rPr>
                  <a:t> </a:t>
                </a:r>
                <a:r>
                  <a:rPr lang="fr-FR" sz="2400" dirty="0">
                    <a:latin typeface="Franklin Gothic Medium Cond" panose="020B0606030402020204" pitchFamily="34" charset="0"/>
                  </a:rPr>
                  <a:t>déjà sous forme de liste; passage sous forme de courbe par quelques lignes simples</a:t>
                </a:r>
              </a:p>
              <a:p>
                <a:pPr lvl="1"/>
                <a:endParaRPr lang="fr-FR" sz="2400" dirty="0">
                  <a:latin typeface="Franklin Gothic Medium Cond" panose="020B0606030402020204" pitchFamily="34" charset="0"/>
                </a:endParaRPr>
              </a:p>
              <a:p>
                <a:pPr marL="285750" indent="-285750">
                  <a:buFont typeface="Arial" panose="020B0604020202020204" pitchFamily="34" charset="0"/>
                  <a:buChar char="•"/>
                </a:pPr>
                <a:r>
                  <a:rPr lang="fr-FR" sz="2400" u="sng" dirty="0">
                    <a:latin typeface="Franklin Gothic Medium Cond" panose="020B0606030402020204" pitchFamily="34" charset="0"/>
                  </a:rPr>
                  <a:t>Thermomètre : </a:t>
                </a:r>
              </a:p>
              <a:p>
                <a:pPr marL="800100" lvl="1" indent="-342900">
                  <a:buAutoNum type="arabicPeriod"/>
                </a:pPr>
                <a:r>
                  <a:rPr lang="fr-FR" sz="2400" dirty="0">
                    <a:latin typeface="Franklin Gothic Medium Cond" panose="020B0606030402020204" pitchFamily="34" charset="0"/>
                  </a:rPr>
                  <a:t>Réception des valeurs sous forme de liste </a:t>
                </a:r>
              </a:p>
              <a:p>
                <a:pPr marL="800100" lvl="1" indent="-342900">
                  <a:buAutoNum type="arabicPeriod"/>
                </a:pPr>
                <a:r>
                  <a:rPr lang="fr-FR" sz="2400" dirty="0">
                    <a:latin typeface="Franklin Gothic Medium Cond" panose="020B0606030402020204" pitchFamily="34" charset="0"/>
                  </a:rPr>
                  <a:t>Mettre ses valeurs sous forme de courbe</a:t>
                </a:r>
              </a:p>
              <a:p>
                <a:pPr marL="800100" lvl="1" indent="-342900">
                  <a:buAutoNum type="arabicPeriod"/>
                </a:pPr>
                <a:r>
                  <a:rPr lang="fr-FR" sz="2400" dirty="0">
                    <a:latin typeface="Franklin Gothic Medium Cond" panose="020B0606030402020204" pitchFamily="34" charset="0"/>
                  </a:rPr>
                  <a:t>Calculer l’air sous le courbe</a:t>
                </a:r>
              </a:p>
              <a:p>
                <a:pPr marL="800100" lvl="1" indent="-342900">
                  <a:buFontTx/>
                  <a:buAutoNum type="arabicPeriod"/>
                </a:pPr>
                <a:r>
                  <a:rPr lang="fr-FR" sz="2400" dirty="0">
                    <a:latin typeface="Franklin Gothic Medium Cond" panose="020B0606030402020204" pitchFamily="34" charset="0"/>
                  </a:rPr>
                  <a:t>Calculer le débit par la formule </a:t>
                </a:r>
                <a14:m>
                  <m:oMath xmlns:m="http://schemas.openxmlformats.org/officeDocument/2006/math">
                    <m:r>
                      <a:rPr lang="fr-FR" sz="2000" b="0" i="0" smtClean="0">
                        <a:latin typeface="Cambria Math" panose="02040503050406030204" pitchFamily="18" charset="0"/>
                      </a:rPr>
                      <m:t>: </m:t>
                    </m:r>
                    <m:sSub>
                      <m:sSubPr>
                        <m:ctrlPr>
                          <a:rPr lang="fr-FR" sz="2000" b="0" i="1" smtClean="0">
                            <a:latin typeface="Cambria Math" panose="02040503050406030204" pitchFamily="18" charset="0"/>
                          </a:rPr>
                        </m:ctrlPr>
                      </m:sSubPr>
                      <m:e>
                        <m:r>
                          <m:rPr>
                            <m:sty m:val="p"/>
                          </m:rPr>
                          <a:rPr lang="fr-FR" sz="2000" b="0" i="0" smtClean="0">
                            <a:latin typeface="Cambria Math" panose="02040503050406030204" pitchFamily="18" charset="0"/>
                          </a:rPr>
                          <m:t>DC</m:t>
                        </m:r>
                      </m:e>
                      <m:sub>
                        <m:r>
                          <m:rPr>
                            <m:sty m:val="p"/>
                          </m:rPr>
                          <a:rPr lang="fr-FR" sz="2000" b="0" i="0" smtClean="0">
                            <a:latin typeface="Cambria Math" panose="02040503050406030204" pitchFamily="18" charset="0"/>
                          </a:rPr>
                          <m:t>TC</m:t>
                        </m:r>
                      </m:sub>
                    </m:sSub>
                    <m:r>
                      <a:rPr lang="fr-FR" sz="2000" b="0" i="0" smtClean="0">
                        <a:latin typeface="Cambria Math" panose="02040503050406030204" pitchFamily="18" charset="0"/>
                      </a:rPr>
                      <m:t>=</m:t>
                    </m:r>
                    <m:f>
                      <m:fPr>
                        <m:ctrlPr>
                          <a:rPr lang="fr-FR" sz="2000" b="0" i="1" smtClean="0">
                            <a:latin typeface="Cambria Math" panose="02040503050406030204" pitchFamily="18" charset="0"/>
                          </a:rPr>
                        </m:ctrlPr>
                      </m:fPr>
                      <m:num>
                        <m:d>
                          <m:dPr>
                            <m:ctrlPr>
                              <a:rPr lang="fr-FR" sz="2000" b="0" i="1" smtClean="0">
                                <a:latin typeface="Cambria Math" panose="02040503050406030204" pitchFamily="18" charset="0"/>
                              </a:rPr>
                            </m:ctrlPr>
                          </m:dPr>
                          <m:e>
                            <m:sSub>
                              <m:sSubPr>
                                <m:ctrlPr>
                                  <a:rPr lang="fr-FR" sz="2000" b="0" i="1" smtClean="0">
                                    <a:latin typeface="Cambria Math" panose="02040503050406030204" pitchFamily="18" charset="0"/>
                                  </a:rPr>
                                </m:ctrlPr>
                              </m:sSubPr>
                              <m:e>
                                <m:r>
                                  <m:rPr>
                                    <m:sty m:val="p"/>
                                  </m:rPr>
                                  <a:rPr lang="fr-FR" sz="2000" b="0" i="0" smtClean="0">
                                    <a:latin typeface="Cambria Math" panose="02040503050406030204" pitchFamily="18" charset="0"/>
                                  </a:rPr>
                                  <m:t>T</m:t>
                                </m:r>
                              </m:e>
                              <m:sub>
                                <m:r>
                                  <m:rPr>
                                    <m:sty m:val="p"/>
                                  </m:rPr>
                                  <a:rPr lang="fr-FR" sz="2000" b="0" i="0" smtClean="0">
                                    <a:latin typeface="Cambria Math" panose="02040503050406030204" pitchFamily="18" charset="0"/>
                                  </a:rPr>
                                  <m:t>b</m:t>
                                </m:r>
                              </m:sub>
                            </m:sSub>
                            <m:r>
                              <a:rPr lang="fr-FR" sz="2000" b="0" i="0" smtClean="0">
                                <a:latin typeface="Cambria Math" panose="02040503050406030204" pitchFamily="18" charset="0"/>
                              </a:rPr>
                              <m:t>−</m:t>
                            </m:r>
                            <m:sSub>
                              <m:sSubPr>
                                <m:ctrlPr>
                                  <a:rPr lang="fr-FR" sz="2000" b="0" i="1" smtClean="0">
                                    <a:latin typeface="Cambria Math" panose="02040503050406030204" pitchFamily="18" charset="0"/>
                                  </a:rPr>
                                </m:ctrlPr>
                              </m:sSubPr>
                              <m:e>
                                <m:r>
                                  <m:rPr>
                                    <m:sty m:val="p"/>
                                  </m:rPr>
                                  <a:rPr lang="fr-FR" sz="2000" b="0" i="0" smtClean="0">
                                    <a:latin typeface="Cambria Math" panose="02040503050406030204" pitchFamily="18" charset="0"/>
                                  </a:rPr>
                                  <m:t>T</m:t>
                                </m:r>
                              </m:e>
                              <m:sub>
                                <m:r>
                                  <m:rPr>
                                    <m:sty m:val="p"/>
                                  </m:rPr>
                                  <a:rPr lang="fr-FR" sz="2000" b="0" i="0" smtClean="0">
                                    <a:latin typeface="Cambria Math" panose="02040503050406030204" pitchFamily="18" charset="0"/>
                                  </a:rPr>
                                  <m:t>i</m:t>
                                </m:r>
                              </m:sub>
                            </m:sSub>
                          </m:e>
                        </m:d>
                        <m:r>
                          <a:rPr lang="fr-FR" sz="2000" b="0" i="0" smtClean="0">
                            <a:latin typeface="Cambria Math" panose="02040503050406030204" pitchFamily="18" charset="0"/>
                          </a:rPr>
                          <m:t>∗ </m:t>
                        </m:r>
                        <m:sSub>
                          <m:sSubPr>
                            <m:ctrlPr>
                              <a:rPr lang="fr-FR" sz="2000" b="0" i="1" smtClean="0">
                                <a:latin typeface="Cambria Math" panose="02040503050406030204" pitchFamily="18" charset="0"/>
                              </a:rPr>
                            </m:ctrlPr>
                          </m:sSubPr>
                          <m:e>
                            <m:r>
                              <m:rPr>
                                <m:sty m:val="p"/>
                              </m:rPr>
                              <a:rPr lang="fr-FR" sz="2000" b="0" i="0" smtClean="0">
                                <a:latin typeface="Cambria Math" panose="02040503050406030204" pitchFamily="18" charset="0"/>
                              </a:rPr>
                              <m:t>V</m:t>
                            </m:r>
                          </m:e>
                          <m:sub>
                            <m:r>
                              <m:rPr>
                                <m:sty m:val="p"/>
                              </m:rPr>
                              <a:rPr lang="fr-FR" sz="2000" b="0" i="0" smtClean="0">
                                <a:latin typeface="Cambria Math" panose="02040503050406030204" pitchFamily="18" charset="0"/>
                              </a:rPr>
                              <m:t>i</m:t>
                            </m:r>
                          </m:sub>
                        </m:sSub>
                        <m:r>
                          <a:rPr lang="fr-FR" sz="2000" b="0" i="0" smtClean="0">
                            <a:latin typeface="Cambria Math" panose="02040503050406030204" pitchFamily="18" charset="0"/>
                          </a:rPr>
                          <m:t>∗</m:t>
                        </m:r>
                        <m:r>
                          <m:rPr>
                            <m:sty m:val="p"/>
                          </m:rPr>
                          <a:rPr lang="fr-FR" sz="2000" b="0" i="0" smtClean="0">
                            <a:latin typeface="Cambria Math" panose="02040503050406030204" pitchFamily="18" charset="0"/>
                          </a:rPr>
                          <m:t>K</m:t>
                        </m:r>
                      </m:num>
                      <m:den>
                        <m:nary>
                          <m:naryPr>
                            <m:limLoc m:val="undOvr"/>
                            <m:subHide m:val="on"/>
                            <m:supHide m:val="on"/>
                            <m:ctrlPr>
                              <a:rPr lang="fr-FR" sz="2000" b="0" i="1" smtClean="0">
                                <a:latin typeface="Cambria Math" panose="02040503050406030204" pitchFamily="18" charset="0"/>
                              </a:rPr>
                            </m:ctrlPr>
                          </m:naryPr>
                          <m:sub/>
                          <m:sup/>
                          <m:e>
                            <m:r>
                              <a:rPr lang="fr-FR" sz="2000" b="0" i="0" smtClean="0">
                                <a:latin typeface="Cambria Math" panose="02040503050406030204" pitchFamily="18" charset="0"/>
                                <a:ea typeface="Cambria Math" panose="02040503050406030204" pitchFamily="18" charset="0"/>
                              </a:rPr>
                              <m:t>∆</m:t>
                            </m:r>
                          </m:e>
                        </m:nary>
                        <m:sSub>
                          <m:sSubPr>
                            <m:ctrlPr>
                              <a:rPr lang="fr-FR" sz="2000" b="0" i="1" smtClean="0">
                                <a:latin typeface="Cambria Math" panose="02040503050406030204" pitchFamily="18" charset="0"/>
                              </a:rPr>
                            </m:ctrlPr>
                          </m:sSubPr>
                          <m:e>
                            <m:r>
                              <m:rPr>
                                <m:sty m:val="p"/>
                              </m:rPr>
                              <a:rPr lang="fr-FR" sz="2000" b="0" i="0" smtClean="0">
                                <a:latin typeface="Cambria Math" panose="02040503050406030204" pitchFamily="18" charset="0"/>
                              </a:rPr>
                              <m:t>T</m:t>
                            </m:r>
                          </m:e>
                          <m:sub>
                            <m:r>
                              <m:rPr>
                                <m:sty m:val="p"/>
                              </m:rPr>
                              <a:rPr lang="fr-FR" sz="2000" b="0" i="0" smtClean="0">
                                <a:latin typeface="Cambria Math" panose="02040503050406030204" pitchFamily="18" charset="0"/>
                              </a:rPr>
                              <m:t>b</m:t>
                            </m:r>
                          </m:sub>
                        </m:sSub>
                        <m:r>
                          <a:rPr lang="fr-FR" sz="2000" b="0" i="0" smtClean="0">
                            <a:latin typeface="Cambria Math" panose="02040503050406030204" pitchFamily="18" charset="0"/>
                          </a:rPr>
                          <m:t>∗</m:t>
                        </m:r>
                        <m:r>
                          <m:rPr>
                            <m:sty m:val="p"/>
                          </m:rPr>
                          <a:rPr lang="fr-FR" sz="2000" b="0" i="0" smtClean="0">
                            <a:latin typeface="Cambria Math" panose="02040503050406030204" pitchFamily="18" charset="0"/>
                          </a:rPr>
                          <m:t>dt</m:t>
                        </m:r>
                      </m:den>
                    </m:f>
                    <m:r>
                      <a:rPr lang="fr-FR" sz="2000" b="0" i="0" smtClean="0">
                        <a:latin typeface="Cambria Math" panose="02040503050406030204" pitchFamily="18" charset="0"/>
                      </a:rPr>
                      <m:t> </m:t>
                    </m:r>
                  </m:oMath>
                </a14:m>
                <a:r>
                  <a:rPr lang="fr-FR" sz="2000" dirty="0">
                    <a:latin typeface="Franklin Gothic Medium Cond" panose="020B0606030402020204" pitchFamily="34" charset="0"/>
                  </a:rPr>
                  <a:t>  </a:t>
                </a:r>
                <a:r>
                  <a:rPr lang="fr-FR" sz="2400" dirty="0">
                    <a:latin typeface="Franklin Gothic Medium Cond" panose="020B0606030402020204" pitchFamily="34" charset="0"/>
                  </a:rPr>
                  <a:t>(toutes les constantes seront à déterminer également)</a:t>
                </a:r>
              </a:p>
            </p:txBody>
          </p:sp>
        </mc:Choice>
        <mc:Fallback xmlns="">
          <p:sp>
            <p:nvSpPr>
              <p:cNvPr id="3" name="ZoneTexte 2">
                <a:extLst>
                  <a:ext uri="{FF2B5EF4-FFF2-40B4-BE49-F238E27FC236}">
                    <a16:creationId xmlns:a16="http://schemas.microsoft.com/office/drawing/2014/main" id="{8DE25A58-3F98-4049-A62F-99BF1A930BFD}"/>
                  </a:ext>
                </a:extLst>
              </p:cNvPr>
              <p:cNvSpPr txBox="1">
                <a:spLocks noRot="1" noChangeAspect="1" noMove="1" noResize="1" noEditPoints="1" noAdjustHandles="1" noChangeArrowheads="1" noChangeShapeType="1" noTextEdit="1"/>
              </p:cNvSpPr>
              <p:nvPr/>
            </p:nvSpPr>
            <p:spPr>
              <a:xfrm>
                <a:off x="358220" y="2485807"/>
                <a:ext cx="10389971" cy="4012124"/>
              </a:xfrm>
              <a:prstGeom prst="rect">
                <a:avLst/>
              </a:prstGeom>
              <a:blipFill>
                <a:blip r:embed="rId4"/>
                <a:stretch>
                  <a:fillRect l="-1232" t="-1520" r="-998" b="-2584"/>
                </a:stretch>
              </a:blipFill>
            </p:spPr>
            <p:txBody>
              <a:bodyPr/>
              <a:lstStyle/>
              <a:p>
                <a:r>
                  <a:rPr lang="fr-FR">
                    <a:noFill/>
                  </a:rPr>
                  <a:t> </a:t>
                </a:r>
              </a:p>
            </p:txBody>
          </p:sp>
        </mc:Fallback>
      </mc:AlternateContent>
    </p:spTree>
    <p:extLst>
      <p:ext uri="{BB962C8B-B14F-4D97-AF65-F5344CB8AC3E}">
        <p14:creationId xmlns:p14="http://schemas.microsoft.com/office/powerpoint/2010/main" val="3426550183"/>
      </p:ext>
    </p:extLst>
  </p:cSld>
  <p:clrMapOvr>
    <a:masterClrMapping/>
  </p:clrMapOvr>
  <p:transition spd="slow">
    <p:push/>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jaune&#10;&#10;Description générée automatiquement">
            <a:extLst>
              <a:ext uri="{FF2B5EF4-FFF2-40B4-BE49-F238E27FC236}">
                <a16:creationId xmlns:a16="http://schemas.microsoft.com/office/drawing/2014/main" id="{D76A9093-176F-4211-AF51-FCAE708EDD55}"/>
              </a:ext>
            </a:extLst>
          </p:cNvPr>
          <p:cNvPicPr>
            <a:picLocks noChangeAspect="1"/>
          </p:cNvPicPr>
          <p:nvPr/>
        </p:nvPicPr>
        <p:blipFill rotWithShape="1">
          <a:blip r:embed="rId3">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28</a:t>
            </a:fld>
            <a:endParaRPr lang="en-US" dirty="0"/>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9156802" cy="523220"/>
          </a:xfrm>
          <a:prstGeom prst="rect">
            <a:avLst/>
          </a:prstGeom>
          <a:noFill/>
        </p:spPr>
        <p:txBody>
          <a:bodyPr wrap="none" rtlCol="0">
            <a:spAutoFit/>
          </a:bodyPr>
          <a:lstStyle/>
          <a:p>
            <a:r>
              <a:rPr lang="fr-FR" sz="2800" b="1" u="sng" dirty="0">
                <a:latin typeface="Franklin Gothic Medium Cond" panose="020B0606030402020204" pitchFamily="34" charset="0"/>
              </a:rPr>
              <a:t>II.   Placer les capteurs, faire les différentes mesures et les analysées</a:t>
            </a:r>
          </a:p>
        </p:txBody>
      </p:sp>
      <p:sp>
        <p:nvSpPr>
          <p:cNvPr id="2" name="ZoneTexte 1">
            <a:extLst>
              <a:ext uri="{FF2B5EF4-FFF2-40B4-BE49-F238E27FC236}">
                <a16:creationId xmlns:a16="http://schemas.microsoft.com/office/drawing/2014/main" id="{EE8D8553-8040-4F7C-B7AD-15DD920AB9F7}"/>
              </a:ext>
            </a:extLst>
          </p:cNvPr>
          <p:cNvSpPr txBox="1"/>
          <p:nvPr/>
        </p:nvSpPr>
        <p:spPr>
          <a:xfrm>
            <a:off x="483866" y="2526298"/>
            <a:ext cx="10373096" cy="2677656"/>
          </a:xfrm>
          <a:prstGeom prst="rect">
            <a:avLst/>
          </a:prstGeom>
          <a:noFill/>
        </p:spPr>
        <p:txBody>
          <a:bodyPr wrap="none" rtlCol="0">
            <a:spAutoFit/>
          </a:bodyPr>
          <a:lstStyle/>
          <a:p>
            <a:r>
              <a:rPr lang="fr-FR" sz="2400" u="sng" dirty="0">
                <a:latin typeface="Franklin Gothic Medium Cond" panose="020B0606030402020204" pitchFamily="34" charset="0"/>
              </a:rPr>
              <a:t>Question : Pourquoi utiliser un débitmètre et un thermomètre ?</a:t>
            </a:r>
          </a:p>
          <a:p>
            <a:r>
              <a:rPr lang="fr-FR" sz="2400" u="sng" dirty="0">
                <a:latin typeface="Franklin Gothic Medium Cond" panose="020B0606030402020204" pitchFamily="34" charset="0"/>
              </a:rPr>
              <a:t>Réponse : </a:t>
            </a:r>
            <a:r>
              <a:rPr lang="fr-FR" sz="2400" dirty="0">
                <a:latin typeface="Franklin Gothic Medium Cond" panose="020B0606030402020204" pitchFamily="34" charset="0"/>
              </a:rPr>
              <a:t>Débitmètre plus précis que le thermomètre (beaucoup de calcul)</a:t>
            </a:r>
          </a:p>
          <a:p>
            <a:endParaRPr lang="fr-FR" sz="2400" u="sng" dirty="0">
              <a:latin typeface="Franklin Gothic Medium Cond" panose="020B0606030402020204" pitchFamily="34" charset="0"/>
            </a:endParaRPr>
          </a:p>
          <a:p>
            <a:endParaRPr lang="fr-FR" sz="2400" u="sng" dirty="0">
              <a:latin typeface="Franklin Gothic Medium Cond" panose="020B0606030402020204" pitchFamily="34" charset="0"/>
            </a:endParaRPr>
          </a:p>
          <a:p>
            <a:r>
              <a:rPr lang="fr-FR" sz="2400" u="sng" dirty="0">
                <a:latin typeface="Franklin Gothic Medium Cond" panose="020B0606030402020204" pitchFamily="34" charset="0"/>
              </a:rPr>
              <a:t>Question: Pourquoi ne pas utiliser directement le débitmètre? </a:t>
            </a:r>
            <a:endParaRPr lang="fr-FR" sz="2400" dirty="0">
              <a:latin typeface="Franklin Gothic Medium Cond" panose="020B0606030402020204" pitchFamily="34" charset="0"/>
            </a:endParaRPr>
          </a:p>
          <a:p>
            <a:r>
              <a:rPr lang="fr-FR" sz="2400" u="sng" dirty="0">
                <a:latin typeface="Franklin Gothic Medium Cond" panose="020B0606030402020204" pitchFamily="34" charset="0"/>
              </a:rPr>
              <a:t>Réponse :</a:t>
            </a:r>
            <a:r>
              <a:rPr lang="fr-FR" sz="2400" dirty="0">
                <a:latin typeface="Franklin Gothic Medium Cond" panose="020B0606030402020204" pitchFamily="34" charset="0"/>
              </a:rPr>
              <a:t> Parce que c’est gros, trop gros: Un thermomètre peut faire la taille d’une aiguille </a:t>
            </a:r>
          </a:p>
          <a:p>
            <a:r>
              <a:rPr lang="fr-FR" sz="2400" dirty="0">
                <a:latin typeface="Franklin Gothic Medium Cond" panose="020B0606030402020204" pitchFamily="34" charset="0"/>
                <a:sym typeface="Wingdings" panose="05000000000000000000" pitchFamily="2" charset="2"/>
              </a:rPr>
              <a:t> </a:t>
            </a:r>
            <a:r>
              <a:rPr lang="fr-FR" sz="2400" dirty="0">
                <a:latin typeface="Franklin Gothic Medium Cond" panose="020B0606030402020204" pitchFamily="34" charset="0"/>
              </a:rPr>
              <a:t>facile à introduire dans une vaine</a:t>
            </a:r>
          </a:p>
        </p:txBody>
      </p:sp>
    </p:spTree>
    <p:extLst>
      <p:ext uri="{BB962C8B-B14F-4D97-AF65-F5344CB8AC3E}">
        <p14:creationId xmlns:p14="http://schemas.microsoft.com/office/powerpoint/2010/main" val="3390886540"/>
      </p:ext>
    </p:extLst>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age 24" descr="Une image contenant jaune&#10;&#10;Description générée automatiquement">
            <a:extLst>
              <a:ext uri="{FF2B5EF4-FFF2-40B4-BE49-F238E27FC236}">
                <a16:creationId xmlns:a16="http://schemas.microsoft.com/office/drawing/2014/main" id="{8BEC3B70-962C-4497-A95A-A8EA187E8E69}"/>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3150"/>
          <a:stretch/>
        </p:blipFill>
        <p:spPr>
          <a:xfrm>
            <a:off x="0" y="-245716"/>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29</a:t>
            </a:fld>
            <a:endParaRPr lang="en-US" dirty="0"/>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8642879" cy="523220"/>
          </a:xfrm>
          <a:prstGeom prst="rect">
            <a:avLst/>
          </a:prstGeom>
          <a:noFill/>
        </p:spPr>
        <p:txBody>
          <a:bodyPr wrap="none" rtlCol="0">
            <a:spAutoFit/>
          </a:bodyPr>
          <a:lstStyle/>
          <a:p>
            <a:r>
              <a:rPr lang="fr-FR" sz="2800" b="1" u="sng" dirty="0">
                <a:latin typeface="Franklin Gothic Medium Cond" panose="020B0606030402020204" pitchFamily="34" charset="0"/>
              </a:rPr>
              <a:t>III.   Faire les mesures et les analyser les données simultanément</a:t>
            </a:r>
          </a:p>
        </p:txBody>
      </p:sp>
      <p:sp>
        <p:nvSpPr>
          <p:cNvPr id="2" name="ZoneTexte 1">
            <a:extLst>
              <a:ext uri="{FF2B5EF4-FFF2-40B4-BE49-F238E27FC236}">
                <a16:creationId xmlns:a16="http://schemas.microsoft.com/office/drawing/2014/main" id="{31D14622-5B92-4159-BDA5-449AE8DF093D}"/>
              </a:ext>
            </a:extLst>
          </p:cNvPr>
          <p:cNvSpPr txBox="1"/>
          <p:nvPr/>
        </p:nvSpPr>
        <p:spPr>
          <a:xfrm>
            <a:off x="7462686" y="2497501"/>
            <a:ext cx="3331006" cy="707886"/>
          </a:xfrm>
          <a:prstGeom prst="rect">
            <a:avLst/>
          </a:prstGeom>
          <a:noFill/>
          <a:ln>
            <a:solidFill>
              <a:schemeClr val="tx1"/>
            </a:solidFill>
          </a:ln>
        </p:spPr>
        <p:txBody>
          <a:bodyPr wrap="square" rtlCol="0">
            <a:spAutoFit/>
          </a:bodyPr>
          <a:lstStyle/>
          <a:p>
            <a:r>
              <a:rPr lang="fr-FR" sz="2000" i="1" dirty="0">
                <a:latin typeface="Franklin Gothic Medium Cond" panose="020B0606030402020204" pitchFamily="34" charset="0"/>
              </a:rPr>
              <a:t>Si les valeurs obtenues par le thermomètre sont satisfaisante </a:t>
            </a:r>
          </a:p>
        </p:txBody>
      </p:sp>
      <p:grpSp>
        <p:nvGrpSpPr>
          <p:cNvPr id="51" name="Groupe 50">
            <a:extLst>
              <a:ext uri="{FF2B5EF4-FFF2-40B4-BE49-F238E27FC236}">
                <a16:creationId xmlns:a16="http://schemas.microsoft.com/office/drawing/2014/main" id="{06060280-C012-4C10-8BA7-3B3683B692D0}"/>
              </a:ext>
            </a:extLst>
          </p:cNvPr>
          <p:cNvGrpSpPr/>
          <p:nvPr/>
        </p:nvGrpSpPr>
        <p:grpSpPr>
          <a:xfrm>
            <a:off x="375860" y="2322145"/>
            <a:ext cx="10719522" cy="4245610"/>
            <a:chOff x="375860" y="2322145"/>
            <a:chExt cx="10719522" cy="4245610"/>
          </a:xfrm>
        </p:grpSpPr>
        <p:grpSp>
          <p:nvGrpSpPr>
            <p:cNvPr id="30" name="Groupe 29">
              <a:extLst>
                <a:ext uri="{FF2B5EF4-FFF2-40B4-BE49-F238E27FC236}">
                  <a16:creationId xmlns:a16="http://schemas.microsoft.com/office/drawing/2014/main" id="{C52A8701-8483-412E-A7EC-ADF75A414978}"/>
                </a:ext>
              </a:extLst>
            </p:cNvPr>
            <p:cNvGrpSpPr/>
            <p:nvPr/>
          </p:nvGrpSpPr>
          <p:grpSpPr>
            <a:xfrm>
              <a:off x="375860" y="2322145"/>
              <a:ext cx="10719522" cy="4245610"/>
              <a:chOff x="375860" y="2322145"/>
              <a:chExt cx="10719522" cy="4245610"/>
            </a:xfrm>
          </p:grpSpPr>
          <p:grpSp>
            <p:nvGrpSpPr>
              <p:cNvPr id="35" name="Groupe 34">
                <a:extLst>
                  <a:ext uri="{FF2B5EF4-FFF2-40B4-BE49-F238E27FC236}">
                    <a16:creationId xmlns:a16="http://schemas.microsoft.com/office/drawing/2014/main" id="{67EB5035-96F1-49D8-8772-7F25465D1D22}"/>
                  </a:ext>
                </a:extLst>
              </p:cNvPr>
              <p:cNvGrpSpPr/>
              <p:nvPr/>
            </p:nvGrpSpPr>
            <p:grpSpPr>
              <a:xfrm>
                <a:off x="2241533" y="2322145"/>
                <a:ext cx="8853849" cy="4245610"/>
                <a:chOff x="2927333" y="2306905"/>
                <a:chExt cx="8853849" cy="4245610"/>
              </a:xfrm>
            </p:grpSpPr>
            <p:grpSp>
              <p:nvGrpSpPr>
                <p:cNvPr id="37" name="Groupe 36">
                  <a:extLst>
                    <a:ext uri="{FF2B5EF4-FFF2-40B4-BE49-F238E27FC236}">
                      <a16:creationId xmlns:a16="http://schemas.microsoft.com/office/drawing/2014/main" id="{8FAB6C74-3F29-47B2-827F-BBC5907D3968}"/>
                    </a:ext>
                  </a:extLst>
                </p:cNvPr>
                <p:cNvGrpSpPr/>
                <p:nvPr/>
              </p:nvGrpSpPr>
              <p:grpSpPr>
                <a:xfrm>
                  <a:off x="2927333" y="2546389"/>
                  <a:ext cx="5505467" cy="3973162"/>
                  <a:chOff x="6087093" y="2465109"/>
                  <a:chExt cx="5505467" cy="3973162"/>
                </a:xfrm>
              </p:grpSpPr>
              <p:grpSp>
                <p:nvGrpSpPr>
                  <p:cNvPr id="41" name="Groupe 40">
                    <a:extLst>
                      <a:ext uri="{FF2B5EF4-FFF2-40B4-BE49-F238E27FC236}">
                        <a16:creationId xmlns:a16="http://schemas.microsoft.com/office/drawing/2014/main" id="{BFC49F6E-8BBF-43A7-9B7D-DFC306196AF0}"/>
                      </a:ext>
                    </a:extLst>
                  </p:cNvPr>
                  <p:cNvGrpSpPr/>
                  <p:nvPr/>
                </p:nvGrpSpPr>
                <p:grpSpPr>
                  <a:xfrm>
                    <a:off x="6087093" y="2465109"/>
                    <a:ext cx="5118754" cy="3973162"/>
                    <a:chOff x="3229720" y="2527427"/>
                    <a:chExt cx="5118754" cy="3973162"/>
                  </a:xfrm>
                </p:grpSpPr>
                <p:pic>
                  <p:nvPicPr>
                    <p:cNvPr id="44" name="Graphique 43" descr="Organe du cœur avec un remplissage uni">
                      <a:extLst>
                        <a:ext uri="{FF2B5EF4-FFF2-40B4-BE49-F238E27FC236}">
                          <a16:creationId xmlns:a16="http://schemas.microsoft.com/office/drawing/2014/main" id="{A1020CEC-AA43-4BCE-A4A4-CFB45AD3C36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6206" y="2527427"/>
                      <a:ext cx="1384852" cy="1384852"/>
                    </a:xfrm>
                    <a:prstGeom prst="rect">
                      <a:avLst/>
                    </a:prstGeom>
                  </p:spPr>
                </p:pic>
                <p:sp>
                  <p:nvSpPr>
                    <p:cNvPr id="45" name="Rectangle 44">
                      <a:extLst>
                        <a:ext uri="{FF2B5EF4-FFF2-40B4-BE49-F238E27FC236}">
                          <a16:creationId xmlns:a16="http://schemas.microsoft.com/office/drawing/2014/main" id="{5C7B5FC0-BB47-4CA4-A57E-D40836737BB8}"/>
                        </a:ext>
                      </a:extLst>
                    </p:cNvPr>
                    <p:cNvSpPr/>
                    <p:nvPr/>
                  </p:nvSpPr>
                  <p:spPr>
                    <a:xfrm>
                      <a:off x="3229720" y="3851814"/>
                      <a:ext cx="5118754" cy="2648775"/>
                    </a:xfrm>
                    <a:prstGeom prst="rect">
                      <a:avLst/>
                    </a:prstGeom>
                    <a:solidFill>
                      <a:srgbClr val="00B0F0"/>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dirty="0">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endPar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fr-FR" sz="2000" dirty="0">
                          <a:effectLst/>
                          <a:latin typeface="Franklin Gothic Medium Cond" panose="020B0606030402020204" pitchFamily="34" charset="0"/>
                          <a:ea typeface="Calibri" panose="020F0502020204030204" pitchFamily="34" charset="0"/>
                          <a:cs typeface="Times New Roman" panose="02020603050405020304" pitchFamily="18" charset="0"/>
                        </a:rPr>
                        <a:t>Bassin à une température de 37°C</a:t>
                      </a:r>
                      <a:r>
                        <a:rPr lang="fr-FR" sz="1800" dirty="0">
                          <a:effectLst/>
                          <a:latin typeface="Franklin Gothic Medium Cond" panose="020B0606030402020204" pitchFamily="34" charset="0"/>
                          <a:ea typeface="Calibri" panose="020F0502020204030204" pitchFamily="34" charset="0"/>
                          <a:cs typeface="Times New Roman" panose="02020603050405020304" pitchFamily="18" charset="0"/>
                        </a:rPr>
                        <a:t> </a:t>
                      </a:r>
                    </a:p>
                    <a:p>
                      <a:pPr algn="ctr">
                        <a:lnSpc>
                          <a:spcPct val="107000"/>
                        </a:lnSpc>
                        <a:spcAft>
                          <a:spcPts val="800"/>
                        </a:spcAft>
                      </a:pPr>
                      <a:r>
                        <a:rPr lang="fr-FR" sz="1050" dirty="0">
                          <a:effectLst/>
                          <a:latin typeface="Franklin Gothic Medium Cond" panose="020B0606030402020204" pitchFamily="34" charset="0"/>
                          <a:ea typeface="Calibri" panose="020F0502020204030204" pitchFamily="34" charset="0"/>
                          <a:cs typeface="Times New Roman" panose="02020603050405020304" pitchFamily="18" charset="0"/>
                        </a:rPr>
                        <a:t>Thermostat à Thermostat 1,23</a:t>
                      </a:r>
                    </a:p>
                  </p:txBody>
                </p:sp>
                <p:cxnSp>
                  <p:nvCxnSpPr>
                    <p:cNvPr id="46" name="Connecteur droit 45">
                      <a:extLst>
                        <a:ext uri="{FF2B5EF4-FFF2-40B4-BE49-F238E27FC236}">
                          <a16:creationId xmlns:a16="http://schemas.microsoft.com/office/drawing/2014/main" id="{07302F0C-0CD7-4C37-A5DD-4E6C14DA6097}"/>
                        </a:ext>
                      </a:extLst>
                    </p:cNvPr>
                    <p:cNvCxnSpPr/>
                    <p:nvPr/>
                  </p:nvCxnSpPr>
                  <p:spPr>
                    <a:xfrm flipH="1">
                      <a:off x="4192388" y="2950589"/>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47" name="Connecteur droit 46">
                      <a:extLst>
                        <a:ext uri="{FF2B5EF4-FFF2-40B4-BE49-F238E27FC236}">
                          <a16:creationId xmlns:a16="http://schemas.microsoft.com/office/drawing/2014/main" id="{D8D73A74-5220-456B-8250-1AC0F15751FB}"/>
                        </a:ext>
                      </a:extLst>
                    </p:cNvPr>
                    <p:cNvCxnSpPr>
                      <a:cxnSpLocks/>
                    </p:cNvCxnSpPr>
                    <p:nvPr/>
                  </p:nvCxnSpPr>
                  <p:spPr>
                    <a:xfrm flipV="1">
                      <a:off x="4232409" y="2923221"/>
                      <a:ext cx="0" cy="2544325"/>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48" name="Connecteur droit 47">
                      <a:extLst>
                        <a:ext uri="{FF2B5EF4-FFF2-40B4-BE49-F238E27FC236}">
                          <a16:creationId xmlns:a16="http://schemas.microsoft.com/office/drawing/2014/main" id="{7B758492-CC11-4D44-B267-483C4D161B3F}"/>
                        </a:ext>
                      </a:extLst>
                    </p:cNvPr>
                    <p:cNvCxnSpPr>
                      <a:cxnSpLocks/>
                    </p:cNvCxnSpPr>
                    <p:nvPr/>
                  </p:nvCxnSpPr>
                  <p:spPr>
                    <a:xfrm flipV="1">
                      <a:off x="4193201" y="5450682"/>
                      <a:ext cx="2921496" cy="1"/>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82223521-9C20-4F1D-AA3E-45E94C6F8700}"/>
                        </a:ext>
                      </a:extLst>
                    </p:cNvPr>
                    <p:cNvCxnSpPr>
                      <a:cxnSpLocks/>
                    </p:cNvCxnSpPr>
                    <p:nvPr/>
                  </p:nvCxnSpPr>
                  <p:spPr>
                    <a:xfrm>
                      <a:off x="7076597" y="2917250"/>
                      <a:ext cx="0" cy="2550296"/>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cxnSp>
                  <p:nvCxnSpPr>
                    <p:cNvPr id="50" name="Connecteur droit 49">
                      <a:extLst>
                        <a:ext uri="{FF2B5EF4-FFF2-40B4-BE49-F238E27FC236}">
                          <a16:creationId xmlns:a16="http://schemas.microsoft.com/office/drawing/2014/main" id="{D216AE3E-6D97-4804-A584-454B4CA51E2F}"/>
                        </a:ext>
                      </a:extLst>
                    </p:cNvPr>
                    <p:cNvCxnSpPr/>
                    <p:nvPr/>
                  </p:nvCxnSpPr>
                  <p:spPr>
                    <a:xfrm flipH="1">
                      <a:off x="5928825" y="2917250"/>
                      <a:ext cx="1187777" cy="0"/>
                    </a:xfrm>
                    <a:prstGeom prst="line">
                      <a:avLst/>
                    </a:prstGeom>
                    <a:ln w="76200">
                      <a:solidFill>
                        <a:srgbClr val="CC0A00"/>
                      </a:solidFill>
                    </a:ln>
                  </p:spPr>
                  <p:style>
                    <a:lnRef idx="1">
                      <a:schemeClr val="accent1"/>
                    </a:lnRef>
                    <a:fillRef idx="0">
                      <a:schemeClr val="accent1"/>
                    </a:fillRef>
                    <a:effectRef idx="0">
                      <a:schemeClr val="accent1"/>
                    </a:effectRef>
                    <a:fontRef idx="minor">
                      <a:schemeClr val="tx1"/>
                    </a:fontRef>
                  </p:style>
                </p:cxnSp>
              </p:grpSp>
              <p:cxnSp>
                <p:nvCxnSpPr>
                  <p:cNvPr id="42" name="Connecteur droit 41">
                    <a:extLst>
                      <a:ext uri="{FF2B5EF4-FFF2-40B4-BE49-F238E27FC236}">
                        <a16:creationId xmlns:a16="http://schemas.microsoft.com/office/drawing/2014/main" id="{61042054-FDBC-4E7D-83E2-919C055EE8BA}"/>
                      </a:ext>
                    </a:extLst>
                  </p:cNvPr>
                  <p:cNvCxnSpPr/>
                  <p:nvPr/>
                </p:nvCxnSpPr>
                <p:spPr>
                  <a:xfrm>
                    <a:off x="7545737" y="2708271"/>
                    <a:ext cx="0" cy="36000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43" name="Connecteur en arc 37">
                    <a:extLst>
                      <a:ext uri="{FF2B5EF4-FFF2-40B4-BE49-F238E27FC236}">
                        <a16:creationId xmlns:a16="http://schemas.microsoft.com/office/drawing/2014/main" id="{3BDB9210-A29E-4D6B-A747-6D5DDB6F83A6}"/>
                      </a:ext>
                    </a:extLst>
                  </p:cNvPr>
                  <p:cNvCxnSpPr>
                    <a:cxnSpLocks/>
                  </p:cNvCxnSpPr>
                  <p:nvPr/>
                </p:nvCxnSpPr>
                <p:spPr>
                  <a:xfrm>
                    <a:off x="9625020" y="5389114"/>
                    <a:ext cx="1967540" cy="758956"/>
                  </a:xfrm>
                  <a:prstGeom prst="curvedConnector3">
                    <a:avLst/>
                  </a:prstGeom>
                  <a:ln w="76200">
                    <a:solidFill>
                      <a:srgbClr val="FFFF00"/>
                    </a:solidFill>
                  </a:ln>
                </p:spPr>
                <p:style>
                  <a:lnRef idx="1">
                    <a:schemeClr val="accent1"/>
                  </a:lnRef>
                  <a:fillRef idx="0">
                    <a:schemeClr val="accent1"/>
                  </a:fillRef>
                  <a:effectRef idx="0">
                    <a:schemeClr val="accent1"/>
                  </a:effectRef>
                  <a:fontRef idx="minor">
                    <a:schemeClr val="tx1"/>
                  </a:fontRef>
                </p:style>
              </p:cxnSp>
            </p:grpSp>
            <p:sp>
              <p:nvSpPr>
                <p:cNvPr id="38" name="ZoneTexte 37">
                  <a:extLst>
                    <a:ext uri="{FF2B5EF4-FFF2-40B4-BE49-F238E27FC236}">
                      <a16:creationId xmlns:a16="http://schemas.microsoft.com/office/drawing/2014/main" id="{B0F4C881-8981-4560-B0E4-9CBBFBD54FB6}"/>
                    </a:ext>
                  </a:extLst>
                </p:cNvPr>
                <p:cNvSpPr txBox="1"/>
                <p:nvPr/>
              </p:nvSpPr>
              <p:spPr>
                <a:xfrm>
                  <a:off x="3619581" y="2306905"/>
                  <a:ext cx="1301959" cy="369332"/>
                </a:xfrm>
                <a:prstGeom prst="rect">
                  <a:avLst/>
                </a:prstGeom>
                <a:noFill/>
              </p:spPr>
              <p:txBody>
                <a:bodyPr wrap="none" rtlCol="0">
                  <a:spAutoFit/>
                </a:bodyPr>
                <a:lstStyle/>
                <a:p>
                  <a:r>
                    <a:rPr lang="fr-FR" dirty="0">
                      <a:latin typeface="Franklin Gothic Medium Cond" panose="020B0606030402020204" pitchFamily="34" charset="0"/>
                    </a:rPr>
                    <a:t>Thermomètre</a:t>
                  </a:r>
                </a:p>
              </p:txBody>
            </p:sp>
            <p:sp>
              <p:nvSpPr>
                <p:cNvPr id="40" name="ZoneTexte 39">
                  <a:extLst>
                    <a:ext uri="{FF2B5EF4-FFF2-40B4-BE49-F238E27FC236}">
                      <a16:creationId xmlns:a16="http://schemas.microsoft.com/office/drawing/2014/main" id="{863A9503-E76E-441D-97A8-121862D37B62}"/>
                    </a:ext>
                  </a:extLst>
                </p:cNvPr>
                <p:cNvSpPr txBox="1"/>
                <p:nvPr/>
              </p:nvSpPr>
              <p:spPr>
                <a:xfrm>
                  <a:off x="8568965" y="5906184"/>
                  <a:ext cx="3212217" cy="646331"/>
                </a:xfrm>
                <a:prstGeom prst="rect">
                  <a:avLst/>
                </a:prstGeom>
                <a:noFill/>
              </p:spPr>
              <p:txBody>
                <a:bodyPr wrap="square" rtlCol="0">
                  <a:spAutoFit/>
                </a:bodyPr>
                <a:lstStyle/>
                <a:p>
                  <a:r>
                    <a:rPr lang="fr-FR" dirty="0">
                      <a:latin typeface="Franklin Gothic Medium Cond" panose="020B0606030402020204" pitchFamily="34" charset="0"/>
                    </a:rPr>
                    <a:t>Cathéter d’injection du bolus à une température T</a:t>
                  </a:r>
                </a:p>
              </p:txBody>
            </p:sp>
          </p:grpSp>
          <p:sp>
            <p:nvSpPr>
              <p:cNvPr id="34" name="Rectangle 33">
                <a:extLst>
                  <a:ext uri="{FF2B5EF4-FFF2-40B4-BE49-F238E27FC236}">
                    <a16:creationId xmlns:a16="http://schemas.microsoft.com/office/drawing/2014/main" id="{AF3380A3-4BA1-456C-BA8D-6ED449C52839}"/>
                  </a:ext>
                </a:extLst>
              </p:cNvPr>
              <p:cNvSpPr/>
              <p:nvPr/>
            </p:nvSpPr>
            <p:spPr>
              <a:xfrm>
                <a:off x="375860" y="2347406"/>
                <a:ext cx="1794123" cy="9574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000" dirty="0">
                    <a:latin typeface="Franklin Gothic Medium Cond" panose="020B0606030402020204" pitchFamily="34" charset="0"/>
                  </a:rPr>
                  <a:t>Micro-ordinateur + affichage en direct du débit</a:t>
                </a:r>
              </a:p>
            </p:txBody>
          </p:sp>
        </p:grpSp>
        <p:cxnSp>
          <p:nvCxnSpPr>
            <p:cNvPr id="5" name="Connecteur droit 4">
              <a:extLst>
                <a:ext uri="{FF2B5EF4-FFF2-40B4-BE49-F238E27FC236}">
                  <a16:creationId xmlns:a16="http://schemas.microsoft.com/office/drawing/2014/main" id="{1C6E73B7-9ADB-4203-898E-0747938AFDF8}"/>
                </a:ext>
              </a:extLst>
            </p:cNvPr>
            <p:cNvCxnSpPr>
              <a:cxnSpLocks/>
              <a:stCxn id="34" idx="3"/>
            </p:cNvCxnSpPr>
            <p:nvPr/>
          </p:nvCxnSpPr>
          <p:spPr>
            <a:xfrm>
              <a:off x="2169983" y="2826146"/>
              <a:ext cx="153019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6515932"/>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1287554"/>
            <a:ext cx="9392029" cy="3113064"/>
          </a:xfrm>
        </p:spPr>
        <p:txBody>
          <a:bodyPr/>
          <a:lstStyle/>
          <a:p>
            <a:r>
              <a:rPr lang="fr-FR" sz="4400" dirty="0">
                <a:latin typeface="Franklin Gothic Medium Cond" panose="020B0606030402020204" pitchFamily="34" charset="0"/>
              </a:rPr>
              <a:t>Monitorage Hémodynamique:</a:t>
            </a:r>
            <a:br>
              <a:rPr lang="fr-FR" sz="4400" dirty="0">
                <a:latin typeface="Franklin Gothic Medium Cond" panose="020B0606030402020204" pitchFamily="34" charset="0"/>
              </a:rPr>
            </a:br>
            <a:r>
              <a:rPr lang="fr-FR" sz="4400" dirty="0">
                <a:latin typeface="Franklin Gothic Medium Cond" panose="020B0606030402020204" pitchFamily="34" charset="0"/>
              </a:rPr>
              <a:t>	</a:t>
            </a:r>
            <a:r>
              <a:rPr lang="fr-FR" sz="3600" dirty="0">
                <a:latin typeface="Franklin Gothic Medium Cond" panose="020B0606030402020204" pitchFamily="34" charset="0"/>
              </a:rPr>
              <a:t>Qu’est ce que C’est ?</a:t>
            </a:r>
            <a:br>
              <a:rPr lang="fr-FR" sz="3600" dirty="0">
                <a:latin typeface="Franklin Gothic Medium Cond" panose="020B0606030402020204" pitchFamily="34" charset="0"/>
              </a:rPr>
            </a:br>
            <a:r>
              <a:rPr lang="fr-FR" sz="3600" dirty="0">
                <a:latin typeface="Franklin Gothic Medium Cond" panose="020B0606030402020204" pitchFamily="34" charset="0"/>
              </a:rPr>
              <a:t>	à quoi ça sert ?</a:t>
            </a:r>
          </a:p>
        </p:txBody>
      </p:sp>
      <p:cxnSp>
        <p:nvCxnSpPr>
          <p:cNvPr id="6" name="Connecteur droit 5">
            <a:extLst>
              <a:ext uri="{FF2B5EF4-FFF2-40B4-BE49-F238E27FC236}">
                <a16:creationId xmlns:a16="http://schemas.microsoft.com/office/drawing/2014/main" id="{CC47AEA1-10A0-460A-A746-8CBE3CBBD1AD}"/>
              </a:ext>
            </a:extLst>
          </p:cNvPr>
          <p:cNvCxnSpPr>
            <a:cxnSpLocks/>
          </p:cNvCxnSpPr>
          <p:nvPr/>
        </p:nvCxnSpPr>
        <p:spPr>
          <a:xfrm>
            <a:off x="1421745" y="3988904"/>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7" name="Espace réservé du numéro de diapositive 6">
            <a:extLst>
              <a:ext uri="{FF2B5EF4-FFF2-40B4-BE49-F238E27FC236}">
                <a16:creationId xmlns:a16="http://schemas.microsoft.com/office/drawing/2014/main" id="{3B77A3FD-B23E-4412-9B4C-3581800F5086}"/>
              </a:ext>
            </a:extLst>
          </p:cNvPr>
          <p:cNvSpPr>
            <a:spLocks noGrp="1"/>
          </p:cNvSpPr>
          <p:nvPr>
            <p:ph type="sldNum" sz="quarter" idx="12"/>
          </p:nvPr>
        </p:nvSpPr>
        <p:spPr/>
        <p:txBody>
          <a:bodyPr/>
          <a:lstStyle/>
          <a:p>
            <a:fld id="{EFE71E98-A417-4ECC-ACEB-C0490C20DB04}" type="slidenum">
              <a:rPr lang="en-US" smtClean="0"/>
              <a:t>3</a:t>
            </a:fld>
            <a:endParaRPr lang="en-US" dirty="0"/>
          </a:p>
        </p:txBody>
      </p:sp>
    </p:spTree>
    <p:extLst>
      <p:ext uri="{BB962C8B-B14F-4D97-AF65-F5344CB8AC3E}">
        <p14:creationId xmlns:p14="http://schemas.microsoft.com/office/powerpoint/2010/main" val="1537250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descr="Une image contenant jaune&#10;&#10;Description générée automatiquement">
            <a:extLst>
              <a:ext uri="{FF2B5EF4-FFF2-40B4-BE49-F238E27FC236}">
                <a16:creationId xmlns:a16="http://schemas.microsoft.com/office/drawing/2014/main" id="{9C12314C-4534-4964-9294-D6497B6F1EC5}"/>
              </a:ext>
            </a:extLst>
          </p:cNvPr>
          <p:cNvPicPr>
            <a:picLocks noChangeAspect="1"/>
          </p:cNvPicPr>
          <p:nvPr/>
        </p:nvPicPr>
        <p:blipFill rotWithShape="1">
          <a:blip r:embed="rId2">
            <a:alphaModFix amt="20000"/>
            <a:extLst>
              <a:ext uri="{28A0092B-C50C-407E-A947-70E740481C1C}">
                <a14:useLocalDpi xmlns:a14="http://schemas.microsoft.com/office/drawing/2010/main" val="0"/>
              </a:ext>
            </a:extLst>
          </a:blip>
          <a:srcRect t="3150"/>
          <a:stretch/>
        </p:blipFill>
        <p:spPr>
          <a:xfrm>
            <a:off x="0" y="-264570"/>
            <a:ext cx="12192000" cy="8746600"/>
          </a:xfrm>
          <a:prstGeom prst="rect">
            <a:avLst/>
          </a:prstGeom>
        </p:spPr>
      </p:pic>
      <p:sp>
        <p:nvSpPr>
          <p:cNvPr id="4" name="Espace réservé du numéro de diapositive 3">
            <a:extLst>
              <a:ext uri="{FF2B5EF4-FFF2-40B4-BE49-F238E27FC236}">
                <a16:creationId xmlns:a16="http://schemas.microsoft.com/office/drawing/2014/main" id="{D5A6CFBB-A01B-46DC-A98F-83C1506AEE15}"/>
              </a:ext>
            </a:extLst>
          </p:cNvPr>
          <p:cNvSpPr>
            <a:spLocks noGrp="1"/>
          </p:cNvSpPr>
          <p:nvPr>
            <p:ph type="sldNum" sz="quarter" idx="12"/>
          </p:nvPr>
        </p:nvSpPr>
        <p:spPr/>
        <p:txBody>
          <a:bodyPr/>
          <a:lstStyle/>
          <a:p>
            <a:fld id="{EFE71E98-A417-4ECC-ACEB-C0490C20DB04}" type="slidenum">
              <a:rPr lang="en-US" smtClean="0"/>
              <a:t>30</a:t>
            </a:fld>
            <a:endParaRPr lang="en-US" dirty="0"/>
          </a:p>
        </p:txBody>
      </p:sp>
      <p:sp>
        <p:nvSpPr>
          <p:cNvPr id="7" name="Titre 1">
            <a:extLst>
              <a:ext uri="{FF2B5EF4-FFF2-40B4-BE49-F238E27FC236}">
                <a16:creationId xmlns:a16="http://schemas.microsoft.com/office/drawing/2014/main" id="{AC1D5355-7F33-4A42-B376-E8C8B4A37D11}"/>
              </a:ext>
            </a:extLst>
          </p:cNvPr>
          <p:cNvSpPr txBox="1">
            <a:spLocks/>
          </p:cNvSpPr>
          <p:nvPr/>
        </p:nvSpPr>
        <p:spPr>
          <a:xfrm>
            <a:off x="132522" y="129871"/>
            <a:ext cx="11648660" cy="1221851"/>
          </a:xfrm>
          <a:prstGeom prst="rect">
            <a:avLst/>
          </a:prstGeom>
        </p:spPr>
        <p:txBody>
          <a:bodyPr vert="horz" lIns="91440" tIns="45720" rIns="91440" bIns="45720" rtlCol="0" anchor="t">
            <a:noAutofit/>
          </a:bodyPr>
          <a:lstStyle>
            <a:lvl1pPr algn="l" defTabSz="914400" rtl="0" eaLnBrk="1" latinLnBrk="0" hangingPunct="1">
              <a:lnSpc>
                <a:spcPct val="120000"/>
              </a:lnSpc>
              <a:spcBef>
                <a:spcPct val="0"/>
              </a:spcBef>
              <a:buNone/>
              <a:defRPr sz="4400" b="1" kern="1200" cap="all" spc="600" baseline="0">
                <a:solidFill>
                  <a:schemeClr val="tx1"/>
                </a:solidFill>
                <a:latin typeface="+mj-lt"/>
                <a:ea typeface="+mj-ea"/>
                <a:cs typeface="+mj-cs"/>
              </a:defRPr>
            </a:lvl1p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Suite du TIPE : Expériences</a:t>
            </a:r>
            <a:endParaRPr lang="fr-FR" dirty="0">
              <a:latin typeface="Franklin Gothic Medium Cond" panose="020B0606030402020204" pitchFamily="34" charset="0"/>
            </a:endParaRPr>
          </a:p>
        </p:txBody>
      </p:sp>
      <p:cxnSp>
        <p:nvCxnSpPr>
          <p:cNvPr id="8" name="Connecteur droit 7">
            <a:extLst>
              <a:ext uri="{FF2B5EF4-FFF2-40B4-BE49-F238E27FC236}">
                <a16:creationId xmlns:a16="http://schemas.microsoft.com/office/drawing/2014/main" id="{18818DD7-0417-4B82-9E2E-A7D5226E54A0}"/>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3096D13A-8B02-43FC-AF3E-3AEF667C08E3}"/>
              </a:ext>
            </a:extLst>
          </p:cNvPr>
          <p:cNvSpPr txBox="1"/>
          <p:nvPr/>
        </p:nvSpPr>
        <p:spPr>
          <a:xfrm>
            <a:off x="238539" y="1643271"/>
            <a:ext cx="9450216" cy="523220"/>
          </a:xfrm>
          <a:prstGeom prst="rect">
            <a:avLst/>
          </a:prstGeom>
          <a:noFill/>
        </p:spPr>
        <p:txBody>
          <a:bodyPr wrap="none" rtlCol="0">
            <a:spAutoFit/>
          </a:bodyPr>
          <a:lstStyle/>
          <a:p>
            <a:r>
              <a:rPr lang="fr-FR" sz="2800" b="1" u="sng" dirty="0">
                <a:latin typeface="Franklin Gothic Medium Cond" panose="020B0606030402020204" pitchFamily="34" charset="0"/>
              </a:rPr>
              <a:t>IV.   Inclure les derniers calcules pour avoir d’hémodynamique et plus…</a:t>
            </a:r>
          </a:p>
        </p:txBody>
      </p:sp>
      <p:sp>
        <p:nvSpPr>
          <p:cNvPr id="2" name="ZoneTexte 1">
            <a:extLst>
              <a:ext uri="{FF2B5EF4-FFF2-40B4-BE49-F238E27FC236}">
                <a16:creationId xmlns:a16="http://schemas.microsoft.com/office/drawing/2014/main" id="{F8DFCBCE-6F6B-4483-9D55-6A638C1A2D1C}"/>
              </a:ext>
            </a:extLst>
          </p:cNvPr>
          <p:cNvSpPr txBox="1"/>
          <p:nvPr/>
        </p:nvSpPr>
        <p:spPr>
          <a:xfrm>
            <a:off x="527901" y="2450969"/>
            <a:ext cx="10520313" cy="2862322"/>
          </a:xfrm>
          <a:prstGeom prst="rect">
            <a:avLst/>
          </a:prstGeom>
          <a:noFill/>
        </p:spPr>
        <p:txBody>
          <a:bodyPr wrap="square" rtlCol="0">
            <a:spAutoFit/>
          </a:bodyPr>
          <a:lstStyle/>
          <a:p>
            <a:r>
              <a:rPr lang="fr-FR" sz="2400" u="sng" dirty="0">
                <a:latin typeface="Franklin Gothic Medium Cond" panose="020B0606030402020204" pitchFamily="34" charset="0"/>
              </a:rPr>
              <a:t>Obtenir les dernières valeurs hémodynamiques : </a:t>
            </a:r>
          </a:p>
          <a:p>
            <a:r>
              <a:rPr lang="fr-FR" sz="2400" dirty="0">
                <a:latin typeface="Franklin Gothic Medium Cond" panose="020B0606030402020204" pitchFamily="34" charset="0"/>
              </a:rPr>
              <a:t>Réaliser les simples calcule vu précédemment via les données obtenu via les capteurs</a:t>
            </a:r>
          </a:p>
          <a:p>
            <a:endParaRPr lang="fr-FR" sz="2400" dirty="0">
              <a:latin typeface="Franklin Gothic Medium Cond" panose="020B0606030402020204" pitchFamily="34" charset="0"/>
            </a:endParaRPr>
          </a:p>
          <a:p>
            <a:endParaRPr lang="fr-FR" sz="2400" dirty="0">
              <a:latin typeface="Franklin Gothic Medium Cond" panose="020B0606030402020204" pitchFamily="34" charset="0"/>
            </a:endParaRPr>
          </a:p>
          <a:p>
            <a:r>
              <a:rPr lang="fr-FR" sz="2400" u="sng" dirty="0">
                <a:latin typeface="Franklin Gothic Medium Cond" panose="020B0606030402020204" pitchFamily="34" charset="0"/>
              </a:rPr>
              <a:t>Plus :</a:t>
            </a:r>
          </a:p>
          <a:p>
            <a:r>
              <a:rPr lang="fr-FR" sz="2400" dirty="0">
                <a:latin typeface="Franklin Gothic Medium Cond" panose="020B0606030402020204" pitchFamily="34" charset="0"/>
              </a:rPr>
              <a:t>Application web/Smartphone qui communique via Bluetooth avec votre téléphone (pour surveiller soi-même, recevoir des alertes, des conseils …)</a:t>
            </a:r>
          </a:p>
          <a:p>
            <a:r>
              <a:rPr lang="fr-FR" sz="1200" dirty="0">
                <a:latin typeface="Franklin Gothic Medium Cond" panose="020B0606030402020204" pitchFamily="34" charset="0"/>
              </a:rPr>
              <a:t>(Si j’ai le temps, le courage et l’espoir) </a:t>
            </a:r>
          </a:p>
        </p:txBody>
      </p:sp>
    </p:spTree>
    <p:extLst>
      <p:ext uri="{BB962C8B-B14F-4D97-AF65-F5344CB8AC3E}">
        <p14:creationId xmlns:p14="http://schemas.microsoft.com/office/powerpoint/2010/main" val="1262359817"/>
      </p:ext>
    </p:extLst>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B1C3281D-A46F-4842-9340-4CBC29E1B2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Medium Cond" panose="020B0606030402020204" pitchFamily="34" charset="0"/>
            </a:endParaRPr>
          </a:p>
        </p:txBody>
      </p:sp>
      <p:pic>
        <p:nvPicPr>
          <p:cNvPr id="4" name="Picture 3" descr="Gouttes d’huile flottant dans l’eau sur fond rouge">
            <a:extLst>
              <a:ext uri="{FF2B5EF4-FFF2-40B4-BE49-F238E27FC236}">
                <a16:creationId xmlns:a16="http://schemas.microsoft.com/office/drawing/2014/main" id="{AFBD9D7A-192F-422A-81FE-B33014B296D1}"/>
              </a:ext>
            </a:extLst>
          </p:cNvPr>
          <p:cNvPicPr>
            <a:picLocks noChangeAspect="1"/>
          </p:cNvPicPr>
          <p:nvPr/>
        </p:nvPicPr>
        <p:blipFill rotWithShape="1">
          <a:blip r:embed="rId2">
            <a:alphaModFix amt="50000"/>
          </a:blip>
          <a:srcRect t="12500" b="12500"/>
          <a:stretch/>
        </p:blipFill>
        <p:spPr>
          <a:xfrm>
            <a:off x="20" y="10"/>
            <a:ext cx="12191980" cy="6857990"/>
          </a:xfrm>
          <a:prstGeom prst="rect">
            <a:avLst/>
          </a:prstGeom>
        </p:spPr>
      </p:pic>
      <p:sp>
        <p:nvSpPr>
          <p:cNvPr id="2" name="Titre 1">
            <a:extLst>
              <a:ext uri="{FF2B5EF4-FFF2-40B4-BE49-F238E27FC236}">
                <a16:creationId xmlns:a16="http://schemas.microsoft.com/office/drawing/2014/main" id="{48B3C93E-0C4A-44E3-9CB3-1C4524475B71}"/>
              </a:ext>
            </a:extLst>
          </p:cNvPr>
          <p:cNvSpPr>
            <a:spLocks noGrp="1"/>
          </p:cNvSpPr>
          <p:nvPr>
            <p:ph type="ctrTitle"/>
          </p:nvPr>
        </p:nvSpPr>
        <p:spPr>
          <a:xfrm>
            <a:off x="1429611" y="1013984"/>
            <a:ext cx="9304650" cy="3260635"/>
          </a:xfrm>
        </p:spPr>
        <p:txBody>
          <a:bodyPr>
            <a:normAutofit/>
          </a:bodyPr>
          <a:lstStyle/>
          <a:p>
            <a:r>
              <a:rPr lang="fr-FR" sz="5400" dirty="0">
                <a:latin typeface="Franklin Gothic Medium Cond" panose="020B0606030402020204" pitchFamily="34" charset="0"/>
              </a:rPr>
              <a:t>Merci de votre écoute</a:t>
            </a:r>
            <a:endParaRPr lang="fr-FR" sz="5400" dirty="0">
              <a:solidFill>
                <a:srgbClr val="FFFFFF"/>
              </a:solidFill>
              <a:latin typeface="Franklin Gothic Medium Cond" panose="020B0606030402020204" pitchFamily="34" charset="0"/>
            </a:endParaRPr>
          </a:p>
        </p:txBody>
      </p:sp>
      <p:sp>
        <p:nvSpPr>
          <p:cNvPr id="3" name="Sous-titre 2">
            <a:extLst>
              <a:ext uri="{FF2B5EF4-FFF2-40B4-BE49-F238E27FC236}">
                <a16:creationId xmlns:a16="http://schemas.microsoft.com/office/drawing/2014/main" id="{903EE433-9F55-44C8-9000-FD76A1A5FF5F}"/>
              </a:ext>
            </a:extLst>
          </p:cNvPr>
          <p:cNvSpPr>
            <a:spLocks noGrp="1"/>
          </p:cNvSpPr>
          <p:nvPr>
            <p:ph type="subTitle" idx="1"/>
          </p:nvPr>
        </p:nvSpPr>
        <p:spPr>
          <a:xfrm>
            <a:off x="1429612" y="4848464"/>
            <a:ext cx="7714388" cy="1085849"/>
          </a:xfrm>
        </p:spPr>
        <p:txBody>
          <a:bodyPr>
            <a:normAutofit/>
          </a:bodyPr>
          <a:lstStyle/>
          <a:p>
            <a:r>
              <a:rPr lang="fr-FR" sz="3200" dirty="0">
                <a:solidFill>
                  <a:srgbClr val="FFFFFF"/>
                </a:solidFill>
                <a:latin typeface="Franklin Gothic Medium Cond" panose="020B0606030402020204" pitchFamily="34" charset="0"/>
              </a:rPr>
              <a:t>Avez-vous des questions ?</a:t>
            </a:r>
          </a:p>
        </p:txBody>
      </p:sp>
      <p:cxnSp>
        <p:nvCxnSpPr>
          <p:cNvPr id="20" name="Straight Connector 19">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524000" y="4578595"/>
            <a:ext cx="971155" cy="0"/>
          </a:xfrm>
          <a:prstGeom prst="line">
            <a:avLst/>
          </a:prstGeom>
          <a:ln w="31750">
            <a:solidFill>
              <a:srgbClr val="FFFFFF"/>
            </a:solidFill>
          </a:ln>
        </p:spPr>
        <p:style>
          <a:lnRef idx="1">
            <a:schemeClr val="accent1"/>
          </a:lnRef>
          <a:fillRef idx="0">
            <a:schemeClr val="accent1"/>
          </a:fillRef>
          <a:effectRef idx="0">
            <a:schemeClr val="accent1"/>
          </a:effectRef>
          <a:fontRef idx="minor">
            <a:schemeClr val="tx1"/>
          </a:fontRef>
        </p:style>
      </p:cxnSp>
      <p:sp>
        <p:nvSpPr>
          <p:cNvPr id="5" name="Espace réservé du numéro de diapositive 4">
            <a:extLst>
              <a:ext uri="{FF2B5EF4-FFF2-40B4-BE49-F238E27FC236}">
                <a16:creationId xmlns:a16="http://schemas.microsoft.com/office/drawing/2014/main" id="{070B64CF-A63A-433C-8664-F59A8E588455}"/>
              </a:ext>
            </a:extLst>
          </p:cNvPr>
          <p:cNvSpPr>
            <a:spLocks noGrp="1"/>
          </p:cNvSpPr>
          <p:nvPr>
            <p:ph type="sldNum" sz="quarter" idx="12"/>
          </p:nvPr>
        </p:nvSpPr>
        <p:spPr/>
        <p:txBody>
          <a:bodyPr/>
          <a:lstStyle/>
          <a:p>
            <a:fld id="{EFE71E98-A417-4ECC-ACEB-C0490C20DB04}" type="slidenum">
              <a:rPr lang="en-US" smtClean="0"/>
              <a:t>31</a:t>
            </a:fld>
            <a:endParaRPr lang="en-US" dirty="0"/>
          </a:p>
        </p:txBody>
      </p:sp>
    </p:spTree>
    <p:extLst>
      <p:ext uri="{BB962C8B-B14F-4D97-AF65-F5344CB8AC3E}">
        <p14:creationId xmlns:p14="http://schemas.microsoft.com/office/powerpoint/2010/main" val="2873686534"/>
      </p:ext>
    </p:extLst>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86A021E7-BF74-4AE2-95A7-F4B0EEFA95E7}"/>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965" t="6165" r="6382" b="25096"/>
          <a:stretch/>
        </p:blipFill>
        <p:spPr>
          <a:xfrm>
            <a:off x="1"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9842603" cy="1221851"/>
          </a:xfrm>
        </p:spPr>
        <p:txBody>
          <a:body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Qu’est ce que C’est ?</a:t>
            </a:r>
            <a:endParaRPr lang="fr-FR" dirty="0">
              <a:latin typeface="Franklin Gothic Medium Cond" panose="020B0606030402020204" pitchFamily="34" charset="0"/>
            </a:endParaRPr>
          </a:p>
        </p:txBody>
      </p:sp>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E1BE04A3-959A-4905-B160-0AAD2B725F9F}"/>
              </a:ext>
            </a:extLst>
          </p:cNvPr>
          <p:cNvSpPr txBox="1"/>
          <p:nvPr/>
        </p:nvSpPr>
        <p:spPr>
          <a:xfrm>
            <a:off x="238539" y="2385391"/>
            <a:ext cx="11529391" cy="2277547"/>
          </a:xfrm>
          <a:prstGeom prst="rect">
            <a:avLst/>
          </a:prstGeom>
          <a:noFill/>
        </p:spPr>
        <p:txBody>
          <a:bodyPr wrap="square" rtlCol="0">
            <a:spAutoFit/>
          </a:bodyPr>
          <a:lstStyle/>
          <a:p>
            <a:r>
              <a:rPr lang="fr-FR" sz="2800" u="sng" dirty="0">
                <a:latin typeface="Franklin Gothic Medium Cond" panose="020B0606030402020204" pitchFamily="34" charset="0"/>
              </a:rPr>
              <a:t>Définitions:</a:t>
            </a:r>
          </a:p>
          <a:p>
            <a:r>
              <a:rPr lang="fr-FR" sz="2400" u="sng" dirty="0">
                <a:latin typeface="Franklin Gothic Medium Cond" panose="020B0606030402020204" pitchFamily="34" charset="0"/>
              </a:rPr>
              <a:t>H</a:t>
            </a:r>
            <a:r>
              <a:rPr lang="fr-FR" sz="2400" u="sng" dirty="0">
                <a:solidFill>
                  <a:schemeClr val="tx1"/>
                </a:solidFill>
                <a:latin typeface="Franklin Gothic Medium Cond" panose="020B0606030402020204" pitchFamily="34" charset="0"/>
              </a:rPr>
              <a:t>émodynamique :</a:t>
            </a:r>
            <a:r>
              <a:rPr lang="fr-FR" sz="2400" dirty="0">
                <a:solidFill>
                  <a:schemeClr val="tx1"/>
                </a:solidFill>
                <a:latin typeface="Franklin Gothic Medium Cond" panose="020B0606030402020204" pitchFamily="34" charset="0"/>
              </a:rPr>
              <a:t> Dynamique du sang</a:t>
            </a:r>
          </a:p>
          <a:p>
            <a:endParaRPr lang="fr-FR" sz="2400" dirty="0">
              <a:latin typeface="Franklin Gothic Medium Cond" panose="020B0606030402020204" pitchFamily="34" charset="0"/>
            </a:endParaRPr>
          </a:p>
          <a:p>
            <a:r>
              <a:rPr lang="fr-FR" sz="2400" u="sng" dirty="0">
                <a:latin typeface="Franklin Gothic Medium Cond" panose="020B0606030402020204" pitchFamily="34" charset="0"/>
              </a:rPr>
              <a:t>Monitorage hémodynamique</a:t>
            </a:r>
            <a:r>
              <a:rPr lang="fr-FR" sz="2400" dirty="0">
                <a:latin typeface="Franklin Gothic Medium Cond" panose="020B0606030402020204" pitchFamily="34" charset="0"/>
              </a:rPr>
              <a:t>: </a:t>
            </a:r>
            <a:r>
              <a:rPr lang="fr-FR" sz="2400" dirty="0">
                <a:solidFill>
                  <a:schemeClr val="tx1"/>
                </a:solidFill>
                <a:latin typeface="Franklin Gothic Medium Cond" panose="020B0606030402020204" pitchFamily="34" charset="0"/>
              </a:rPr>
              <a:t> Surveillance des paramètres hémodynamiques cardio-vasculaires  (tension artérielle, rythme cardiaque...) </a:t>
            </a:r>
          </a:p>
          <a:p>
            <a:pPr algn="r"/>
            <a:r>
              <a:rPr lang="fr-FR" sz="1600" dirty="0">
                <a:solidFill>
                  <a:schemeClr val="tx1"/>
                </a:solidFill>
                <a:latin typeface="Franklin Gothic Medium Cond" panose="020B0606030402020204" pitchFamily="34" charset="0"/>
              </a:rPr>
              <a:t>(source : doctolib</a:t>
            </a:r>
            <a:r>
              <a:rPr lang="fr-FR" sz="1600" baseline="30000" dirty="0">
                <a:solidFill>
                  <a:schemeClr val="tx1"/>
                </a:solidFill>
                <a:latin typeface="Franklin Gothic Medium Cond" panose="020B0606030402020204" pitchFamily="34" charset="0"/>
                <a:hlinkClick r:id="rId4"/>
              </a:rPr>
              <a:t>1</a:t>
            </a:r>
            <a:r>
              <a:rPr lang="fr-FR" sz="1600" dirty="0">
                <a:solidFill>
                  <a:schemeClr val="tx1"/>
                </a:solidFill>
                <a:latin typeface="Franklin Gothic Medium Cond" panose="020B0606030402020204" pitchFamily="34" charset="0"/>
              </a:rPr>
              <a:t>)</a:t>
            </a:r>
          </a:p>
        </p:txBody>
      </p:sp>
      <p:sp>
        <p:nvSpPr>
          <p:cNvPr id="10" name="Espace réservé du numéro de diapositive 9">
            <a:extLst>
              <a:ext uri="{FF2B5EF4-FFF2-40B4-BE49-F238E27FC236}">
                <a16:creationId xmlns:a16="http://schemas.microsoft.com/office/drawing/2014/main" id="{4EFCE536-E4E3-49FE-A81F-562E6780DCE0}"/>
              </a:ext>
            </a:extLst>
          </p:cNvPr>
          <p:cNvSpPr>
            <a:spLocks noGrp="1"/>
          </p:cNvSpPr>
          <p:nvPr>
            <p:ph type="sldNum" sz="quarter" idx="12"/>
          </p:nvPr>
        </p:nvSpPr>
        <p:spPr/>
        <p:txBody>
          <a:bodyPr/>
          <a:lstStyle/>
          <a:p>
            <a:fld id="{EFE71E98-A417-4ECC-ACEB-C0490C20DB04}" type="slidenum">
              <a:rPr lang="en-US" smtClean="0"/>
              <a:t>4</a:t>
            </a:fld>
            <a:endParaRPr lang="en-US"/>
          </a:p>
        </p:txBody>
      </p:sp>
    </p:spTree>
    <p:extLst>
      <p:ext uri="{BB962C8B-B14F-4D97-AF65-F5344CB8AC3E}">
        <p14:creationId xmlns:p14="http://schemas.microsoft.com/office/powerpoint/2010/main" val="3009917028"/>
      </p:ext>
    </p:extLst>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9C302FFC-3E72-4451-BC7E-AC6016F7ADD9}"/>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965" t="6165" r="6382" b="25096"/>
          <a:stretch/>
        </p:blipFill>
        <p:spPr>
          <a:xfrm>
            <a:off x="1"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9842603" cy="1221851"/>
          </a:xfrm>
        </p:spPr>
        <p:txBody>
          <a:body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à quoi ça sert ?</a:t>
            </a:r>
            <a:endParaRPr lang="fr-FR" dirty="0">
              <a:latin typeface="Franklin Gothic Medium Cond" panose="020B0606030402020204" pitchFamily="34" charset="0"/>
            </a:endParaRPr>
          </a:p>
        </p:txBody>
      </p:sp>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1EEA3481-D862-4B08-AB78-24525F5F417C}"/>
              </a:ext>
            </a:extLst>
          </p:cNvPr>
          <p:cNvSpPr txBox="1"/>
          <p:nvPr/>
        </p:nvSpPr>
        <p:spPr>
          <a:xfrm>
            <a:off x="410817" y="2146852"/>
            <a:ext cx="11370365" cy="2431435"/>
          </a:xfrm>
          <a:prstGeom prst="rect">
            <a:avLst/>
          </a:prstGeom>
          <a:noFill/>
        </p:spPr>
        <p:txBody>
          <a:bodyPr wrap="square" rtlCol="0">
            <a:spAutoFit/>
          </a:bodyPr>
          <a:lstStyle/>
          <a:p>
            <a:r>
              <a:rPr lang="fr-FR" sz="2800" u="sng" dirty="0">
                <a:latin typeface="Franklin Gothic Medium Cond" panose="020B0606030402020204" pitchFamily="34" charset="0"/>
              </a:rPr>
              <a:t>Le monitorage hémodynamique permet d</a:t>
            </a:r>
            <a:r>
              <a:rPr lang="fr-FR" sz="2800" u="sng" dirty="0">
                <a:effectLst/>
                <a:latin typeface="Franklin Gothic Medium Cond" panose="020B0606030402020204" pitchFamily="34" charset="0"/>
                <a:ea typeface="Calibri" panose="020F0502020204030204" pitchFamily="34" charset="0"/>
                <a:cs typeface="Times New Roman" panose="02020603050405020304" pitchFamily="18" charset="0"/>
              </a:rPr>
              <a:t>étecter et prévenir les incidents et accidents</a:t>
            </a:r>
          </a:p>
          <a:p>
            <a:endParaRPr lang="fr-FR" sz="2400" dirty="0">
              <a:latin typeface="Franklin Gothic Medium Cond" panose="020B0606030402020204" pitchFamily="34" charset="0"/>
              <a:ea typeface="Calibri" panose="020F0502020204030204" pitchFamily="34" charset="0"/>
              <a:cs typeface="Times New Roman" panose="02020603050405020304" pitchFamily="18" charset="0"/>
            </a:endParaRPr>
          </a:p>
          <a:p>
            <a:r>
              <a:rPr lang="fr-FR" sz="2800" u="sng" dirty="0">
                <a:effectLst/>
                <a:latin typeface="Franklin Gothic Medium Cond" panose="020B0606030402020204" pitchFamily="34" charset="0"/>
                <a:ea typeface="Calibri" panose="020F0502020204030204" pitchFamily="34" charset="0"/>
                <a:cs typeface="Times New Roman" panose="02020603050405020304" pitchFamily="18" charset="0"/>
              </a:rPr>
              <a:t>Domaine d’application:</a:t>
            </a:r>
          </a:p>
          <a:p>
            <a:pPr marL="742950" lvl="1" indent="-285750">
              <a:buFont typeface="Arial" panose="020B0604020202020204" pitchFamily="34" charset="0"/>
              <a:buChar char="•"/>
            </a:pPr>
            <a:r>
              <a:rPr lang="fr-FR" sz="2400" dirty="0">
                <a:effectLst/>
                <a:latin typeface="Franklin Gothic Medium Cond" panose="020B0606030402020204" pitchFamily="34" charset="0"/>
                <a:ea typeface="Calibri" panose="020F0502020204030204" pitchFamily="34" charset="0"/>
                <a:cs typeface="Times New Roman" panose="02020603050405020304" pitchFamily="18" charset="0"/>
              </a:rPr>
              <a:t>En anesthésie : S’assurer que malgré les modifications physiologiques liées à l’anesthésie et à la chirurgie, les apports correspondent toujours aux besoins</a:t>
            </a:r>
          </a:p>
          <a:p>
            <a:pPr marL="742950" lvl="1" indent="-285750">
              <a:buFont typeface="Arial" panose="020B0604020202020204" pitchFamily="34" charset="0"/>
              <a:buChar char="•"/>
            </a:pPr>
            <a:r>
              <a:rPr lang="fr-FR" sz="2400" dirty="0">
                <a:latin typeface="Franklin Gothic Medium Cond" panose="020B0606030402020204" pitchFamily="34" charset="0"/>
                <a:ea typeface="Calibri" panose="020F0502020204030204" pitchFamily="34" charset="0"/>
                <a:cs typeface="Times New Roman" panose="02020603050405020304" pitchFamily="18" charset="0"/>
              </a:rPr>
              <a:t>En réanimation : </a:t>
            </a:r>
            <a:r>
              <a:rPr lang="fr-FR" sz="2400" dirty="0">
                <a:effectLst/>
                <a:latin typeface="Franklin Gothic Medium Cond" panose="020B0606030402020204" pitchFamily="34" charset="0"/>
                <a:ea typeface="Calibri" panose="020F0502020204030204" pitchFamily="34" charset="0"/>
                <a:cs typeface="Times New Roman" panose="02020603050405020304" pitchFamily="18" charset="0"/>
              </a:rPr>
              <a:t>Détecter et aider au traitement des défaillances d’organe</a:t>
            </a:r>
          </a:p>
        </p:txBody>
      </p:sp>
      <p:sp>
        <p:nvSpPr>
          <p:cNvPr id="6" name="Espace réservé du numéro de diapositive 5">
            <a:extLst>
              <a:ext uri="{FF2B5EF4-FFF2-40B4-BE49-F238E27FC236}">
                <a16:creationId xmlns:a16="http://schemas.microsoft.com/office/drawing/2014/main" id="{D854FFB9-1515-4499-9A78-406DA8DADF83}"/>
              </a:ext>
            </a:extLst>
          </p:cNvPr>
          <p:cNvSpPr>
            <a:spLocks noGrp="1"/>
          </p:cNvSpPr>
          <p:nvPr>
            <p:ph type="sldNum" sz="quarter" idx="12"/>
          </p:nvPr>
        </p:nvSpPr>
        <p:spPr/>
        <p:txBody>
          <a:bodyPr/>
          <a:lstStyle/>
          <a:p>
            <a:fld id="{EFE71E98-A417-4ECC-ACEB-C0490C20DB04}" type="slidenum">
              <a:rPr lang="en-US" smtClean="0"/>
              <a:t>5</a:t>
            </a:fld>
            <a:endParaRPr lang="en-US" dirty="0"/>
          </a:p>
        </p:txBody>
      </p:sp>
    </p:spTree>
    <p:extLst>
      <p:ext uri="{BB962C8B-B14F-4D97-AF65-F5344CB8AC3E}">
        <p14:creationId xmlns:p14="http://schemas.microsoft.com/office/powerpoint/2010/main" val="207773705"/>
      </p:ext>
    </p:extLst>
  </p:cSld>
  <p:clrMapOvr>
    <a:masterClrMapping/>
  </p:clrMapOvr>
  <p:transition spd="slow">
    <p:push/>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a:extLst>
              <a:ext uri="{FF2B5EF4-FFF2-40B4-BE49-F238E27FC236}">
                <a16:creationId xmlns:a16="http://schemas.microsoft.com/office/drawing/2014/main" id="{B94D4985-7DEC-4FB4-9AE3-256F6B4FF9ED}"/>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l="1965" t="6165" r="6382" b="25096"/>
          <a:stretch/>
        </p:blipFill>
        <p:spPr>
          <a:xfrm>
            <a:off x="1"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9842603" cy="1221851"/>
          </a:xfrm>
        </p:spPr>
        <p:txBody>
          <a:body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 Des exemples de machines</a:t>
            </a:r>
            <a:endParaRPr lang="fr-FR" dirty="0">
              <a:latin typeface="Franklin Gothic Medium Cond" panose="020B0606030402020204" pitchFamily="34" charset="0"/>
            </a:endParaRPr>
          </a:p>
        </p:txBody>
      </p:sp>
      <p:grpSp>
        <p:nvGrpSpPr>
          <p:cNvPr id="41" name="Groupe 40">
            <a:extLst>
              <a:ext uri="{FF2B5EF4-FFF2-40B4-BE49-F238E27FC236}">
                <a16:creationId xmlns:a16="http://schemas.microsoft.com/office/drawing/2014/main" id="{8CDB943A-BD24-41E2-9BCF-364C57090D1F}"/>
              </a:ext>
            </a:extLst>
          </p:cNvPr>
          <p:cNvGrpSpPr/>
          <p:nvPr/>
        </p:nvGrpSpPr>
        <p:grpSpPr>
          <a:xfrm>
            <a:off x="360000" y="2640928"/>
            <a:ext cx="2456485" cy="3060363"/>
            <a:chOff x="604452" y="2638545"/>
            <a:chExt cx="2456485" cy="3060363"/>
          </a:xfrm>
        </p:grpSpPr>
        <p:sp>
          <p:nvSpPr>
            <p:cNvPr id="6" name="ZoneTexte 5">
              <a:extLst>
                <a:ext uri="{FF2B5EF4-FFF2-40B4-BE49-F238E27FC236}">
                  <a16:creationId xmlns:a16="http://schemas.microsoft.com/office/drawing/2014/main" id="{3EFE39F9-5403-454A-BBDB-20820E41EB6B}"/>
                </a:ext>
              </a:extLst>
            </p:cNvPr>
            <p:cNvSpPr txBox="1"/>
            <p:nvPr/>
          </p:nvSpPr>
          <p:spPr>
            <a:xfrm>
              <a:off x="1142721" y="2638545"/>
              <a:ext cx="1379949" cy="523220"/>
            </a:xfrm>
            <a:prstGeom prst="rect">
              <a:avLst/>
            </a:prstGeom>
            <a:noFill/>
          </p:spPr>
          <p:txBody>
            <a:bodyPr wrap="square" rtlCol="0">
              <a:spAutoFit/>
            </a:bodyPr>
            <a:lstStyle/>
            <a:p>
              <a:r>
                <a:rPr lang="fr-FR" sz="2800" b="1" dirty="0" err="1">
                  <a:latin typeface="Franklin Gothic Medium Cond" panose="020B0606030402020204" pitchFamily="34" charset="0"/>
                </a:rPr>
                <a:t>Vigiléo</a:t>
              </a:r>
              <a:endParaRPr lang="fr-FR" sz="2800" b="1" dirty="0">
                <a:latin typeface="Franklin Gothic Medium Cond" panose="020B0606030402020204" pitchFamily="34" charset="0"/>
              </a:endParaRPr>
            </a:p>
          </p:txBody>
        </p:sp>
        <p:pic>
          <p:nvPicPr>
            <p:cNvPr id="17" name="Image 16" descr="Une image contenant texte, intérieur&#10;&#10;Description générée automatiquement">
              <a:extLst>
                <a:ext uri="{FF2B5EF4-FFF2-40B4-BE49-F238E27FC236}">
                  <a16:creationId xmlns:a16="http://schemas.microsoft.com/office/drawing/2014/main" id="{A97E0D6D-1112-4E3E-8398-2A047EB58E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2" y="4260371"/>
              <a:ext cx="2456485" cy="1438537"/>
            </a:xfrm>
            <a:prstGeom prst="rect">
              <a:avLst/>
            </a:prstGeom>
          </p:spPr>
        </p:pic>
      </p:grpSp>
      <p:grpSp>
        <p:nvGrpSpPr>
          <p:cNvPr id="40" name="Groupe 39">
            <a:extLst>
              <a:ext uri="{FF2B5EF4-FFF2-40B4-BE49-F238E27FC236}">
                <a16:creationId xmlns:a16="http://schemas.microsoft.com/office/drawing/2014/main" id="{BAD777FC-6FE5-4EE8-A355-FCBDA3049358}"/>
              </a:ext>
            </a:extLst>
          </p:cNvPr>
          <p:cNvGrpSpPr/>
          <p:nvPr/>
        </p:nvGrpSpPr>
        <p:grpSpPr>
          <a:xfrm>
            <a:off x="3840646" y="2621681"/>
            <a:ext cx="4076982" cy="3458092"/>
            <a:chOff x="3840646" y="2621681"/>
            <a:chExt cx="4076982" cy="3458092"/>
          </a:xfrm>
        </p:grpSpPr>
        <p:sp>
          <p:nvSpPr>
            <p:cNvPr id="3" name="ZoneTexte 2">
              <a:extLst>
                <a:ext uri="{FF2B5EF4-FFF2-40B4-BE49-F238E27FC236}">
                  <a16:creationId xmlns:a16="http://schemas.microsoft.com/office/drawing/2014/main" id="{13C45524-F383-4C2E-8FE7-828AEEBDAFDA}"/>
                </a:ext>
              </a:extLst>
            </p:cNvPr>
            <p:cNvSpPr txBox="1"/>
            <p:nvPr/>
          </p:nvSpPr>
          <p:spPr>
            <a:xfrm>
              <a:off x="5164585" y="2621681"/>
              <a:ext cx="1091381" cy="523220"/>
            </a:xfrm>
            <a:prstGeom prst="rect">
              <a:avLst/>
            </a:prstGeom>
            <a:noFill/>
          </p:spPr>
          <p:txBody>
            <a:bodyPr wrap="square" rtlCol="0">
              <a:spAutoFit/>
            </a:bodyPr>
            <a:lstStyle/>
            <a:p>
              <a:r>
                <a:rPr lang="fr-FR" sz="2800" b="1" dirty="0" err="1">
                  <a:latin typeface="Franklin Gothic Medium Cond" panose="020B0606030402020204" pitchFamily="34" charset="0"/>
                </a:rPr>
                <a:t>Picco</a:t>
              </a:r>
              <a:endParaRPr lang="fr-FR" sz="2800" b="1" dirty="0">
                <a:latin typeface="Franklin Gothic Medium Cond" panose="020B0606030402020204" pitchFamily="34" charset="0"/>
              </a:endParaRPr>
            </a:p>
          </p:txBody>
        </p:sp>
        <p:pic>
          <p:nvPicPr>
            <p:cNvPr id="29" name="Image 28" descr="Une image contenant texte, moniteur&#10;&#10;Description générée automatiquement">
              <a:extLst>
                <a:ext uri="{FF2B5EF4-FFF2-40B4-BE49-F238E27FC236}">
                  <a16:creationId xmlns:a16="http://schemas.microsoft.com/office/drawing/2014/main" id="{BB3FA10F-3A53-4ECD-8A02-A2C0F44BD4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646" y="4302813"/>
              <a:ext cx="2274508" cy="1776960"/>
            </a:xfrm>
            <a:prstGeom prst="rect">
              <a:avLst/>
            </a:prstGeom>
          </p:spPr>
        </p:pic>
        <p:pic>
          <p:nvPicPr>
            <p:cNvPr id="31" name="Image 30" descr="Une image contenant texte, intérieur&#10;&#10;Description générée automatiquement">
              <a:extLst>
                <a:ext uri="{FF2B5EF4-FFF2-40B4-BE49-F238E27FC236}">
                  <a16:creationId xmlns:a16="http://schemas.microsoft.com/office/drawing/2014/main" id="{6E82BBED-3DE7-43EC-AE9A-CCEF89CD5D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3087" y="3429000"/>
              <a:ext cx="2414541" cy="2025859"/>
            </a:xfrm>
            <a:prstGeom prst="rect">
              <a:avLst/>
            </a:prstGeom>
          </p:spPr>
        </p:pic>
      </p:grpSp>
      <p:grpSp>
        <p:nvGrpSpPr>
          <p:cNvPr id="39" name="Groupe 38">
            <a:extLst>
              <a:ext uri="{FF2B5EF4-FFF2-40B4-BE49-F238E27FC236}">
                <a16:creationId xmlns:a16="http://schemas.microsoft.com/office/drawing/2014/main" id="{26B3B51F-B27C-4924-B364-D01EF967AF89}"/>
              </a:ext>
            </a:extLst>
          </p:cNvPr>
          <p:cNvGrpSpPr/>
          <p:nvPr/>
        </p:nvGrpSpPr>
        <p:grpSpPr>
          <a:xfrm>
            <a:off x="8748000" y="2423101"/>
            <a:ext cx="2642938" cy="3656672"/>
            <a:chOff x="8787201" y="2423101"/>
            <a:chExt cx="2642938" cy="3656672"/>
          </a:xfrm>
        </p:grpSpPr>
        <p:sp>
          <p:nvSpPr>
            <p:cNvPr id="7" name="ZoneTexte 6">
              <a:extLst>
                <a:ext uri="{FF2B5EF4-FFF2-40B4-BE49-F238E27FC236}">
                  <a16:creationId xmlns:a16="http://schemas.microsoft.com/office/drawing/2014/main" id="{FCCAEEFD-597A-49BB-B188-6B233652957B}"/>
                </a:ext>
              </a:extLst>
            </p:cNvPr>
            <p:cNvSpPr txBox="1"/>
            <p:nvPr/>
          </p:nvSpPr>
          <p:spPr>
            <a:xfrm>
              <a:off x="8787201" y="2423101"/>
              <a:ext cx="2642938" cy="954107"/>
            </a:xfrm>
            <a:prstGeom prst="rect">
              <a:avLst/>
            </a:prstGeom>
            <a:noFill/>
          </p:spPr>
          <p:txBody>
            <a:bodyPr wrap="square" rtlCol="0">
              <a:spAutoFit/>
            </a:bodyPr>
            <a:lstStyle/>
            <a:p>
              <a:pPr algn="ctr"/>
              <a:r>
                <a:rPr lang="fr-FR" sz="2800" b="1" dirty="0">
                  <a:latin typeface="Franklin Gothic Medium Cond" panose="020B0606030402020204" pitchFamily="34" charset="0"/>
                </a:rPr>
                <a:t>Doppler œsophagien</a:t>
              </a:r>
            </a:p>
          </p:txBody>
        </p:sp>
        <p:pic>
          <p:nvPicPr>
            <p:cNvPr id="38" name="Image 37" descr="Une image contenant texte, équipement électronique, afficher&#10;&#10;Description générée automatiquement">
              <a:extLst>
                <a:ext uri="{FF2B5EF4-FFF2-40B4-BE49-F238E27FC236}">
                  <a16:creationId xmlns:a16="http://schemas.microsoft.com/office/drawing/2014/main" id="{F7183D99-34CE-4CC5-BBA1-F73CD230DA58}"/>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8939910" y="4260371"/>
              <a:ext cx="2337521" cy="1819402"/>
            </a:xfrm>
            <a:prstGeom prst="rect">
              <a:avLst/>
            </a:prstGeom>
          </p:spPr>
        </p:pic>
      </p:grpSp>
      <p:cxnSp>
        <p:nvCxnSpPr>
          <p:cNvPr id="42" name="Connecteur droit 41">
            <a:extLst>
              <a:ext uri="{FF2B5EF4-FFF2-40B4-BE49-F238E27FC236}">
                <a16:creationId xmlns:a16="http://schemas.microsoft.com/office/drawing/2014/main" id="{A0892C0E-E094-4B3A-9F60-41C73A638904}"/>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48" name="Espace réservé du numéro de diapositive 47">
            <a:extLst>
              <a:ext uri="{FF2B5EF4-FFF2-40B4-BE49-F238E27FC236}">
                <a16:creationId xmlns:a16="http://schemas.microsoft.com/office/drawing/2014/main" id="{1D58C94E-915E-4BD6-A92B-CCEDF985DD21}"/>
              </a:ext>
            </a:extLst>
          </p:cNvPr>
          <p:cNvSpPr>
            <a:spLocks noGrp="1"/>
          </p:cNvSpPr>
          <p:nvPr>
            <p:ph type="sldNum" sz="quarter" idx="12"/>
          </p:nvPr>
        </p:nvSpPr>
        <p:spPr/>
        <p:txBody>
          <a:bodyPr/>
          <a:lstStyle/>
          <a:p>
            <a:fld id="{EFE71E98-A417-4ECC-ACEB-C0490C20DB04}" type="slidenum">
              <a:rPr lang="en-US" smtClean="0"/>
              <a:t>6</a:t>
            </a:fld>
            <a:endParaRPr lang="en-US"/>
          </a:p>
        </p:txBody>
      </p:sp>
    </p:spTree>
    <p:extLst>
      <p:ext uri="{BB962C8B-B14F-4D97-AF65-F5344CB8AC3E}">
        <p14:creationId xmlns:p14="http://schemas.microsoft.com/office/powerpoint/2010/main" val="116273237"/>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4912F2AB-D20A-4DD1-AAC3-189D898D698E}"/>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l="1965" t="6165" r="6382" b="25096"/>
          <a:stretch/>
        </p:blipFill>
        <p:spPr>
          <a:xfrm>
            <a:off x="1" y="0"/>
            <a:ext cx="12192000" cy="6858000"/>
          </a:xfrm>
          <a:prstGeom prst="rect">
            <a:avLst/>
          </a:prstGeom>
        </p:spPr>
      </p:pic>
      <p:sp>
        <p:nvSpPr>
          <p:cNvPr id="2" name="Titre 1">
            <a:extLst>
              <a:ext uri="{FF2B5EF4-FFF2-40B4-BE49-F238E27FC236}">
                <a16:creationId xmlns:a16="http://schemas.microsoft.com/office/drawing/2014/main" id="{2B6B9B87-8EFC-4402-81D2-DAACF43082F7}"/>
              </a:ext>
            </a:extLst>
          </p:cNvPr>
          <p:cNvSpPr>
            <a:spLocks noGrp="1"/>
          </p:cNvSpPr>
          <p:nvPr>
            <p:ph type="title"/>
          </p:nvPr>
        </p:nvSpPr>
        <p:spPr>
          <a:xfrm>
            <a:off x="132522" y="129871"/>
            <a:ext cx="9842603" cy="1221851"/>
          </a:xfrm>
        </p:spPr>
        <p:txBody>
          <a:bodyPr/>
          <a:lstStyle/>
          <a:p>
            <a:r>
              <a:rPr lang="fr-FR" sz="3200" dirty="0">
                <a:latin typeface="Franklin Gothic Medium Cond" panose="020B0606030402020204" pitchFamily="34" charset="0"/>
              </a:rPr>
              <a:t>Monitorage Hémodynamique:</a:t>
            </a:r>
            <a:br>
              <a:rPr lang="fr-FR" sz="3200" dirty="0">
                <a:latin typeface="Franklin Gothic Medium Cond" panose="020B0606030402020204" pitchFamily="34" charset="0"/>
              </a:rPr>
            </a:br>
            <a:r>
              <a:rPr lang="fr-FR" sz="3200" dirty="0">
                <a:latin typeface="Franklin Gothic Medium Cond" panose="020B0606030402020204" pitchFamily="34" charset="0"/>
              </a:rPr>
              <a:t>	</a:t>
            </a:r>
            <a:r>
              <a:rPr lang="fr-FR" sz="2400" dirty="0">
                <a:latin typeface="Franklin Gothic Medium Cond" panose="020B0606030402020204" pitchFamily="34" charset="0"/>
              </a:rPr>
              <a:t>Qu’est ce que ça mesure ?</a:t>
            </a:r>
            <a:endParaRPr lang="fr-FR" dirty="0">
              <a:latin typeface="Franklin Gothic Medium Cond" panose="020B0606030402020204" pitchFamily="34" charset="0"/>
            </a:endParaRPr>
          </a:p>
        </p:txBody>
      </p:sp>
      <p:cxnSp>
        <p:nvCxnSpPr>
          <p:cNvPr id="5" name="Connecteur droit 4">
            <a:extLst>
              <a:ext uri="{FF2B5EF4-FFF2-40B4-BE49-F238E27FC236}">
                <a16:creationId xmlns:a16="http://schemas.microsoft.com/office/drawing/2014/main" id="{875C93D5-2CF0-453D-97B8-A8354A764ACA}"/>
              </a:ext>
            </a:extLst>
          </p:cNvPr>
          <p:cNvCxnSpPr>
            <a:cxnSpLocks/>
          </p:cNvCxnSpPr>
          <p:nvPr/>
        </p:nvCxnSpPr>
        <p:spPr>
          <a:xfrm>
            <a:off x="238539" y="1497496"/>
            <a:ext cx="8070574" cy="0"/>
          </a:xfrm>
          <a:prstGeom prst="line">
            <a:avLst/>
          </a:prstGeom>
          <a:ln w="5715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6" name="ZoneTexte 5">
            <a:extLst>
              <a:ext uri="{FF2B5EF4-FFF2-40B4-BE49-F238E27FC236}">
                <a16:creationId xmlns:a16="http://schemas.microsoft.com/office/drawing/2014/main" id="{B2CFFBD2-D2FA-47D2-9E8D-45498074842F}"/>
              </a:ext>
            </a:extLst>
          </p:cNvPr>
          <p:cNvSpPr txBox="1"/>
          <p:nvPr/>
        </p:nvSpPr>
        <p:spPr>
          <a:xfrm>
            <a:off x="410817" y="2046814"/>
            <a:ext cx="11370365" cy="3970318"/>
          </a:xfrm>
          <a:prstGeom prst="rect">
            <a:avLst/>
          </a:prstGeom>
          <a:noFill/>
        </p:spPr>
        <p:txBody>
          <a:bodyPr wrap="square" rtlCol="0">
            <a:spAutoFit/>
          </a:bodyPr>
          <a:lstStyle/>
          <a:p>
            <a:r>
              <a:rPr lang="fr-FR" sz="2800" u="sng" dirty="0">
                <a:latin typeface="Franklin Gothic Medium Cond" panose="020B0606030402020204" pitchFamily="34" charset="0"/>
              </a:rPr>
              <a:t>Paramètres calculés en discontinu (technique de thermodilution)</a:t>
            </a:r>
          </a:p>
          <a:p>
            <a:pPr marL="800100" lvl="1" indent="-342900">
              <a:buFont typeface="Arial" panose="020B0604020202020204" pitchFamily="34" charset="0"/>
              <a:buChar char="•"/>
            </a:pPr>
            <a:r>
              <a:rPr lang="fr-FR" sz="2400" dirty="0">
                <a:latin typeface="Franklin Gothic Medium Cond" panose="020B0606030402020204" pitchFamily="34" charset="0"/>
              </a:rPr>
              <a:t>Débit cardiaque (thermodilution)</a:t>
            </a:r>
          </a:p>
          <a:p>
            <a:pPr marL="800100" lvl="1" indent="-342900">
              <a:buFont typeface="Arial" panose="020B0604020202020204" pitchFamily="34" charset="0"/>
              <a:buChar char="•"/>
            </a:pPr>
            <a:r>
              <a:rPr lang="fr-FR" sz="2400" dirty="0">
                <a:latin typeface="Franklin Gothic Medium Cond" panose="020B0606030402020204" pitchFamily="34" charset="0"/>
              </a:rPr>
              <a:t>Index de fonction cardiaque</a:t>
            </a:r>
          </a:p>
          <a:p>
            <a:pPr marL="800100" lvl="1" indent="-342900">
              <a:buFont typeface="Arial" panose="020B0604020202020204" pitchFamily="34" charset="0"/>
              <a:buChar char="•"/>
            </a:pPr>
            <a:r>
              <a:rPr lang="fr-FR" sz="2400" dirty="0">
                <a:latin typeface="Franklin Gothic Medium Cond" panose="020B0606030402020204" pitchFamily="34" charset="0"/>
              </a:rPr>
              <a:t>Volume sanguin</a:t>
            </a:r>
          </a:p>
          <a:p>
            <a:pPr marL="800100" lvl="1" indent="-342900">
              <a:buFont typeface="Arial" panose="020B0604020202020204" pitchFamily="34" charset="0"/>
              <a:buChar char="•"/>
            </a:pPr>
            <a:r>
              <a:rPr lang="fr-FR" sz="2400" dirty="0">
                <a:latin typeface="Franklin Gothic Medium Cond" panose="020B0606030402020204" pitchFamily="34" charset="0"/>
              </a:rPr>
              <a:t>Eau pulmonaire extravasculaire</a:t>
            </a:r>
          </a:p>
          <a:p>
            <a:endParaRPr lang="fr-FR" sz="2800" dirty="0">
              <a:latin typeface="Franklin Gothic Medium Cond" panose="020B0606030402020204" pitchFamily="34" charset="0"/>
            </a:endParaRPr>
          </a:p>
          <a:p>
            <a:r>
              <a:rPr lang="fr-FR" sz="2800" u="sng" dirty="0">
                <a:latin typeface="Franklin Gothic Medium Cond" panose="020B0606030402020204" pitchFamily="34" charset="0"/>
              </a:rPr>
              <a:t>Paramètres calculés en continu : (technique d’analyse de l’onde de pouls)</a:t>
            </a:r>
          </a:p>
          <a:p>
            <a:pPr marL="800100" lvl="1" indent="-342900">
              <a:buFont typeface="Arial" panose="020B0604020202020204" pitchFamily="34" charset="0"/>
              <a:buChar char="•"/>
            </a:pPr>
            <a:r>
              <a:rPr lang="fr-FR" sz="2400" dirty="0">
                <a:latin typeface="Franklin Gothic Medium Cond" panose="020B0606030402020204" pitchFamily="34" charset="0"/>
              </a:rPr>
              <a:t>Débit cardiaque (analyse du contour de la courbe)</a:t>
            </a:r>
          </a:p>
          <a:p>
            <a:pPr marL="800100" lvl="1" indent="-342900">
              <a:buFont typeface="Arial" panose="020B0604020202020204" pitchFamily="34" charset="0"/>
              <a:buChar char="•"/>
            </a:pPr>
            <a:r>
              <a:rPr lang="fr-FR" sz="2400" dirty="0">
                <a:latin typeface="Franklin Gothic Medium Cond" panose="020B0606030402020204" pitchFamily="34" charset="0"/>
              </a:rPr>
              <a:t>Variation du volume d’éjection</a:t>
            </a:r>
          </a:p>
          <a:p>
            <a:pPr marL="800100" lvl="1" indent="-342900">
              <a:buFont typeface="Arial" panose="020B0604020202020204" pitchFamily="34" charset="0"/>
              <a:buChar char="•"/>
            </a:pPr>
            <a:r>
              <a:rPr lang="fr-FR" sz="2400" dirty="0">
                <a:latin typeface="Franklin Gothic Medium Cond" panose="020B0606030402020204" pitchFamily="34" charset="0"/>
              </a:rPr>
              <a:t>Résistance vasculaire systémique </a:t>
            </a:r>
          </a:p>
        </p:txBody>
      </p:sp>
      <p:sp>
        <p:nvSpPr>
          <p:cNvPr id="3" name="Espace réservé du numéro de diapositive 2">
            <a:extLst>
              <a:ext uri="{FF2B5EF4-FFF2-40B4-BE49-F238E27FC236}">
                <a16:creationId xmlns:a16="http://schemas.microsoft.com/office/drawing/2014/main" id="{C0C5BF4A-4EE5-434D-AF67-E28E4024ABD3}"/>
              </a:ext>
            </a:extLst>
          </p:cNvPr>
          <p:cNvSpPr>
            <a:spLocks noGrp="1"/>
          </p:cNvSpPr>
          <p:nvPr>
            <p:ph type="sldNum" sz="quarter" idx="12"/>
          </p:nvPr>
        </p:nvSpPr>
        <p:spPr/>
        <p:txBody>
          <a:bodyPr/>
          <a:lstStyle/>
          <a:p>
            <a:r>
              <a:rPr lang="en-US" dirty="0"/>
              <a:t>7</a:t>
            </a:r>
          </a:p>
        </p:txBody>
      </p:sp>
    </p:spTree>
    <p:extLst>
      <p:ext uri="{BB962C8B-B14F-4D97-AF65-F5344CB8AC3E}">
        <p14:creationId xmlns:p14="http://schemas.microsoft.com/office/powerpoint/2010/main" val="3657649616"/>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9D32CAE5-DE1F-443F-AE80-C6A55C33ADD1}"/>
              </a:ext>
            </a:extLst>
          </p:cNvPr>
          <p:cNvSpPr>
            <a:spLocks noGrp="1"/>
          </p:cNvSpPr>
          <p:nvPr>
            <p:ph type="sldNum" sz="quarter" idx="12"/>
          </p:nvPr>
        </p:nvSpPr>
        <p:spPr/>
        <p:txBody>
          <a:bodyPr/>
          <a:lstStyle/>
          <a:p>
            <a:fld id="{EFE71E98-A417-4ECC-ACEB-C0490C20DB04}" type="slidenum">
              <a:rPr lang="en-US" smtClean="0"/>
              <a:t>8</a:t>
            </a:fld>
            <a:endParaRPr lang="en-US"/>
          </a:p>
        </p:txBody>
      </p:sp>
      <p:sp>
        <p:nvSpPr>
          <p:cNvPr id="8" name="Titre 1">
            <a:extLst>
              <a:ext uri="{FF2B5EF4-FFF2-40B4-BE49-F238E27FC236}">
                <a16:creationId xmlns:a16="http://schemas.microsoft.com/office/drawing/2014/main" id="{4C1E3702-FF83-44B8-A9C6-839D7FC0AF60}"/>
              </a:ext>
            </a:extLst>
          </p:cNvPr>
          <p:cNvSpPr>
            <a:spLocks noGrp="1"/>
          </p:cNvSpPr>
          <p:nvPr>
            <p:ph type="title"/>
          </p:nvPr>
        </p:nvSpPr>
        <p:spPr>
          <a:xfrm>
            <a:off x="1430338" y="317801"/>
            <a:ext cx="9392029" cy="1696194"/>
          </a:xfrm>
        </p:spPr>
        <p:txBody>
          <a:bodyPr/>
          <a:lstStyle/>
          <a:p>
            <a:r>
              <a:rPr lang="fr-FR" sz="4400" dirty="0">
                <a:latin typeface="Franklin Gothic Medium Cond" panose="020B0606030402020204" pitchFamily="34" charset="0"/>
              </a:rPr>
              <a:t>Techniques de Monitorage Hémodynamique:</a:t>
            </a:r>
            <a:endParaRPr lang="fr-FR" sz="3600" dirty="0">
              <a:latin typeface="Franklin Gothic Medium Cond" panose="020B0606030402020204" pitchFamily="34" charset="0"/>
            </a:endParaRPr>
          </a:p>
        </p:txBody>
      </p:sp>
      <p:cxnSp>
        <p:nvCxnSpPr>
          <p:cNvPr id="9" name="Connecteur droit 8">
            <a:extLst>
              <a:ext uri="{FF2B5EF4-FFF2-40B4-BE49-F238E27FC236}">
                <a16:creationId xmlns:a16="http://schemas.microsoft.com/office/drawing/2014/main" id="{361FC2BC-5584-4234-8EE5-8F609647238A}"/>
              </a:ext>
            </a:extLst>
          </p:cNvPr>
          <p:cNvCxnSpPr>
            <a:cxnSpLocks/>
          </p:cNvCxnSpPr>
          <p:nvPr/>
        </p:nvCxnSpPr>
        <p:spPr>
          <a:xfrm>
            <a:off x="1430338" y="2183254"/>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suz="http://schemas.microsoft.com/office/powerpoint/2016/summaryzoom" Requires="psuz">
          <p:graphicFrame>
            <p:nvGraphicFramePr>
              <p:cNvPr id="12" name="Zoom de résumé 11">
                <a:extLst>
                  <a:ext uri="{FF2B5EF4-FFF2-40B4-BE49-F238E27FC236}">
                    <a16:creationId xmlns:a16="http://schemas.microsoft.com/office/drawing/2014/main" id="{3D08A755-E11F-4ABB-B2C3-C8DB55330635}"/>
                  </a:ext>
                </a:extLst>
              </p:cNvPr>
              <p:cNvGraphicFramePr>
                <a:graphicFrameLocks noChangeAspect="1"/>
              </p:cNvGraphicFramePr>
              <p:nvPr>
                <p:extLst>
                  <p:ext uri="{D42A27DB-BD31-4B8C-83A1-F6EECF244321}">
                    <p14:modId xmlns:p14="http://schemas.microsoft.com/office/powerpoint/2010/main" val="1095640237"/>
                  </p:ext>
                </p:extLst>
              </p:nvPr>
            </p:nvGraphicFramePr>
            <p:xfrm>
              <a:off x="0" y="2285999"/>
              <a:ext cx="11981468" cy="4416457"/>
            </p:xfrm>
            <a:graphic>
              <a:graphicData uri="http://schemas.microsoft.com/office/powerpoint/2016/summaryzoom">
                <psuz:summaryZm>
                  <psuz:summaryZmObj sectionId="{6FF439F7-3F20-4782-A90A-4F7FD4F49536}">
                    <psuz:zmPr id="{E23AE6E6-B2C8-4F80-8D11-269790FE1D47}" transitionDur="1000">
                      <p166:blipFill xmlns:p166="http://schemas.microsoft.com/office/powerpoint/2016/6/main">
                        <a:blip r:embed="rId2"/>
                        <a:stretch>
                          <a:fillRect/>
                        </a:stretch>
                      </p166:blipFill>
                      <p166:spPr xmlns:p166="http://schemas.microsoft.com/office/powerpoint/2016/6/main">
                        <a:xfrm>
                          <a:off x="497979" y="691824"/>
                          <a:ext cx="5391661" cy="3032808"/>
                        </a:xfrm>
                        <a:prstGeom prst="rect">
                          <a:avLst/>
                        </a:prstGeom>
                        <a:ln w="3175">
                          <a:solidFill>
                            <a:prstClr val="ltGray"/>
                          </a:solidFill>
                        </a:ln>
                      </p166:spPr>
                    </psuz:zmPr>
                  </psuz:summaryZmObj>
                  <psuz:summaryZmObj sectionId="{51B634A8-3EA3-4403-8CAC-237437D1EAE8}">
                    <psuz:zmPr id="{DDF311B2-D2CB-45E9-A9CB-2EE588EE1BF9}" transitionDur="1000">
                      <p166:blipFill xmlns:p166="http://schemas.microsoft.com/office/powerpoint/2016/6/main">
                        <a:blip r:embed="rId3"/>
                        <a:stretch>
                          <a:fillRect/>
                        </a:stretch>
                      </p166:blipFill>
                      <p166:spPr xmlns:p166="http://schemas.microsoft.com/office/powerpoint/2016/6/main">
                        <a:xfrm>
                          <a:off x="6091827" y="691824"/>
                          <a:ext cx="5391661" cy="3032808"/>
                        </a:xfrm>
                        <a:prstGeom prst="rect">
                          <a:avLst/>
                        </a:prstGeom>
                        <a:ln w="3175">
                          <a:solidFill>
                            <a:prstClr val="ltGray"/>
                          </a:solidFill>
                        </a:ln>
                      </p166:spPr>
                    </psuz:zmPr>
                  </psuz:summaryZmObj>
                  <psuz:gridLayout/>
                </psuz:summaryZm>
              </a:graphicData>
            </a:graphic>
          </p:graphicFrame>
        </mc:Choice>
        <mc:Fallback>
          <p:grpSp>
            <p:nvGrpSpPr>
              <p:cNvPr id="12" name="Zoom de résumé 11">
                <a:extLst>
                  <a:ext uri="{FF2B5EF4-FFF2-40B4-BE49-F238E27FC236}">
                    <a16:creationId xmlns:a16="http://schemas.microsoft.com/office/drawing/2014/main" id="{3D08A755-E11F-4ABB-B2C3-C8DB55330635}"/>
                  </a:ext>
                </a:extLst>
              </p:cNvPr>
              <p:cNvGrpSpPr>
                <a:grpSpLocks noGrp="1" noUngrp="1" noRot="1" noChangeAspect="1" noMove="1" noResize="1"/>
              </p:cNvGrpSpPr>
              <p:nvPr/>
            </p:nvGrpSpPr>
            <p:grpSpPr>
              <a:xfrm>
                <a:off x="0" y="2285999"/>
                <a:ext cx="11981468" cy="4416457"/>
                <a:chOff x="0" y="2285999"/>
                <a:chExt cx="11981468" cy="4416457"/>
              </a:xfrm>
            </p:grpSpPr>
            <p:pic>
              <p:nvPicPr>
                <p:cNvPr id="2" name="Image 2">
                  <a:hlinkClick r:id="rId4"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497979" y="2977823"/>
                  <a:ext cx="5391661" cy="3032808"/>
                </a:xfrm>
                <a:prstGeom prst="rect">
                  <a:avLst/>
                </a:prstGeom>
                <a:ln w="3175">
                  <a:solidFill>
                    <a:prstClr val="ltGray"/>
                  </a:solidFill>
                </a:ln>
              </p:spPr>
            </p:pic>
            <p:pic>
              <p:nvPicPr>
                <p:cNvPr id="3" name="Image 3">
                  <a:hlinkClick r:id="rId5"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091827" y="2977823"/>
                  <a:ext cx="5391661" cy="3032808"/>
                </a:xfrm>
                <a:prstGeom prst="rect">
                  <a:avLst/>
                </a:prstGeom>
                <a:ln w="3175">
                  <a:solidFill>
                    <a:prstClr val="ltGray"/>
                  </a:solidFill>
                </a:ln>
              </p:spPr>
            </p:pic>
          </p:grpSp>
        </mc:Fallback>
      </mc:AlternateContent>
    </p:spTree>
    <p:extLst>
      <p:ext uri="{BB962C8B-B14F-4D97-AF65-F5344CB8AC3E}">
        <p14:creationId xmlns:p14="http://schemas.microsoft.com/office/powerpoint/2010/main" val="3914925296"/>
      </p:ext>
    </p:extLst>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E09105-BD0B-4BA7-B25E-B2741B96AA21}"/>
              </a:ext>
            </a:extLst>
          </p:cNvPr>
          <p:cNvSpPr>
            <a:spLocks noGrp="1"/>
          </p:cNvSpPr>
          <p:nvPr>
            <p:ph type="title"/>
          </p:nvPr>
        </p:nvSpPr>
        <p:spPr>
          <a:xfrm>
            <a:off x="1421745" y="908794"/>
            <a:ext cx="9392029" cy="4241937"/>
          </a:xfrm>
        </p:spPr>
        <p:txBody>
          <a:bodyPr/>
          <a:lstStyle/>
          <a:p>
            <a:r>
              <a:rPr lang="fr-FR" sz="6000" dirty="0">
                <a:latin typeface="Franklin Gothic Medium Cond" panose="020B0606030402020204" pitchFamily="34" charset="0"/>
              </a:rPr>
              <a:t>technique de thermodilution</a:t>
            </a:r>
            <a:br>
              <a:rPr lang="fr-FR" sz="7200" dirty="0">
                <a:latin typeface="Franklin Gothic Medium Cond" panose="020B0606030402020204" pitchFamily="34" charset="0"/>
              </a:rPr>
            </a:br>
            <a:r>
              <a:rPr lang="fr-FR" sz="7200" dirty="0">
                <a:latin typeface="Franklin Gothic Medium Cond" panose="020B0606030402020204" pitchFamily="34" charset="0"/>
              </a:rPr>
              <a:t>	</a:t>
            </a:r>
            <a:r>
              <a:rPr lang="fr-FR" sz="3600" dirty="0"/>
              <a:t>Qu’est ce que c’est ?</a:t>
            </a:r>
            <a:br>
              <a:rPr lang="fr-FR" sz="3600" dirty="0"/>
            </a:br>
            <a:r>
              <a:rPr lang="fr-FR" sz="3600" dirty="0"/>
              <a:t>	Qu’est ce que ça mesure ?</a:t>
            </a:r>
          </a:p>
        </p:txBody>
      </p:sp>
      <p:cxnSp>
        <p:nvCxnSpPr>
          <p:cNvPr id="4" name="Connecteur droit 3">
            <a:extLst>
              <a:ext uri="{FF2B5EF4-FFF2-40B4-BE49-F238E27FC236}">
                <a16:creationId xmlns:a16="http://schemas.microsoft.com/office/drawing/2014/main" id="{7A0CA5B2-9952-4FF4-87D2-0B5D78F73BCD}"/>
              </a:ext>
            </a:extLst>
          </p:cNvPr>
          <p:cNvCxnSpPr>
            <a:cxnSpLocks/>
          </p:cNvCxnSpPr>
          <p:nvPr/>
        </p:nvCxnSpPr>
        <p:spPr>
          <a:xfrm>
            <a:off x="1421745" y="5311267"/>
            <a:ext cx="9073977" cy="0"/>
          </a:xfrm>
          <a:prstGeom prst="line">
            <a:avLst/>
          </a:prstGeom>
          <a:ln w="76200">
            <a:solidFill>
              <a:srgbClr val="CC0000">
                <a:alpha val="50196"/>
              </a:srgbClr>
            </a:solidFill>
          </a:ln>
        </p:spPr>
        <p:style>
          <a:lnRef idx="1">
            <a:schemeClr val="accent1"/>
          </a:lnRef>
          <a:fillRef idx="0">
            <a:schemeClr val="accent1"/>
          </a:fillRef>
          <a:effectRef idx="0">
            <a:schemeClr val="accent1"/>
          </a:effectRef>
          <a:fontRef idx="minor">
            <a:schemeClr val="tx1"/>
          </a:fontRef>
        </p:style>
      </p:cxnSp>
      <p:sp>
        <p:nvSpPr>
          <p:cNvPr id="3" name="Espace réservé du numéro de diapositive 2">
            <a:extLst>
              <a:ext uri="{FF2B5EF4-FFF2-40B4-BE49-F238E27FC236}">
                <a16:creationId xmlns:a16="http://schemas.microsoft.com/office/drawing/2014/main" id="{A80ACB04-825E-4440-8FCC-92731C7AF08F}"/>
              </a:ext>
            </a:extLst>
          </p:cNvPr>
          <p:cNvSpPr>
            <a:spLocks noGrp="1"/>
          </p:cNvSpPr>
          <p:nvPr>
            <p:ph type="sldNum" sz="quarter" idx="12"/>
          </p:nvPr>
        </p:nvSpPr>
        <p:spPr/>
        <p:txBody>
          <a:bodyPr/>
          <a:lstStyle/>
          <a:p>
            <a:fld id="{EFE71E98-A417-4ECC-ACEB-C0490C20DB04}" type="slidenum">
              <a:rPr lang="en-US" smtClean="0"/>
              <a:t>9</a:t>
            </a:fld>
            <a:endParaRPr lang="en-US"/>
          </a:p>
        </p:txBody>
      </p:sp>
    </p:spTree>
    <p:extLst>
      <p:ext uri="{BB962C8B-B14F-4D97-AF65-F5344CB8AC3E}">
        <p14:creationId xmlns:p14="http://schemas.microsoft.com/office/powerpoint/2010/main" val="469694868"/>
      </p:ext>
    </p:extLst>
  </p:cSld>
  <p:clrMapOvr>
    <a:masterClrMapping/>
  </p:clrMapOvr>
  <mc:AlternateContent xmlns:mc="http://schemas.openxmlformats.org/markup-compatibility/2006" xmlns:p14="http://schemas.microsoft.com/office/powerpoint/2010/main">
    <mc:Choice Requires="p14">
      <p:transition p14:dur="0" advClick="0" advTm="500"/>
    </mc:Choice>
    <mc:Fallback xmlns="">
      <p:transition advClick="0" advTm="500"/>
    </mc:Fallback>
  </mc:AlternateContent>
</p:sld>
</file>

<file path=ppt/theme/theme1.xml><?xml version="1.0" encoding="utf-8"?>
<a:theme xmlns:a="http://schemas.openxmlformats.org/drawingml/2006/main" name="PortalVTI">
  <a:themeElements>
    <a:clrScheme name="Earth">
      <a:dk1>
        <a:sysClr val="windowText" lastClr="000000"/>
      </a:dk1>
      <a:lt1>
        <a:sysClr val="window" lastClr="FFFFFF"/>
      </a:lt1>
      <a:dk2>
        <a:srgbClr val="051618"/>
      </a:dk2>
      <a:lt2>
        <a:srgbClr val="E8E8DF"/>
      </a:lt2>
      <a:accent1>
        <a:srgbClr val="2D714C"/>
      </a:accent1>
      <a:accent2>
        <a:srgbClr val="1F7985"/>
      </a:accent2>
      <a:accent3>
        <a:srgbClr val="0D6756"/>
      </a:accent3>
      <a:accent4>
        <a:srgbClr val="40945E"/>
      </a:accent4>
      <a:accent5>
        <a:srgbClr val="389896"/>
      </a:accent5>
      <a:accent6>
        <a:srgbClr val="64924A"/>
      </a:accent6>
      <a:hlink>
        <a:srgbClr val="1F855C"/>
      </a:hlink>
      <a:folHlink>
        <a:srgbClr val="227390"/>
      </a:folHlink>
    </a:clrScheme>
    <a:fontScheme name="Earth">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rtalVTI" id="{0E0D5035-C7F2-4607-91F4-D5D5F886A15A}" vid="{EAFF3D8B-AC13-4E90-80A9-182200FBC866}"/>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1146</TotalTime>
  <Words>1315</Words>
  <Application>Microsoft Office PowerPoint</Application>
  <PresentationFormat>Grand écran</PresentationFormat>
  <Paragraphs>209</Paragraphs>
  <Slides>31</Slides>
  <Notes>13</Notes>
  <HiddenSlides>1</HiddenSlides>
  <MMClips>6</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31</vt:i4>
      </vt:variant>
    </vt:vector>
  </HeadingPairs>
  <TitlesOfParts>
    <vt:vector size="36" baseType="lpstr">
      <vt:lpstr>Arial</vt:lpstr>
      <vt:lpstr>Cambria Math</vt:lpstr>
      <vt:lpstr>Franklin Gothic Medium Cond</vt:lpstr>
      <vt:lpstr>Symbol</vt:lpstr>
      <vt:lpstr>PortalVTI</vt:lpstr>
      <vt:lpstr>Système de Monitorage hémodynamique</vt:lpstr>
      <vt:lpstr>Sommaire</vt:lpstr>
      <vt:lpstr>Monitorage Hémodynamique:  Qu’est ce que C’est ?  à quoi ça sert ?</vt:lpstr>
      <vt:lpstr>Monitorage Hémodynamique:  Qu’est ce que C’est ?</vt:lpstr>
      <vt:lpstr>Monitorage Hémodynamique:   à quoi ça sert ?</vt:lpstr>
      <vt:lpstr>Monitorage Hémodynamique:   Des exemples de machines</vt:lpstr>
      <vt:lpstr>Monitorage Hémodynamique:  Qu’est ce que ça mesure ?</vt:lpstr>
      <vt:lpstr>Techniques de Monitorage Hémodynamique:</vt:lpstr>
      <vt:lpstr>technique de thermodilution  Qu’est ce que c’est ?  Qu’est ce que ça mesure ?</vt:lpstr>
      <vt:lpstr>technique de thermodilution  Qu’est ce que c’est ?</vt:lpstr>
      <vt:lpstr>Monitorage Hémodynamique  technique de thermodilution : Qu’est ce que c’est ?</vt:lpstr>
      <vt:lpstr>technique de thermodilution  Qu’est ce que ça mesure ?</vt:lpstr>
      <vt:lpstr>Monitorage Hémodynamique   technique de thermodilution : LE Débit cardiaque</vt:lpstr>
      <vt:lpstr>Présentation PowerPoint</vt:lpstr>
      <vt:lpstr>Présentation PowerPoint</vt:lpstr>
      <vt:lpstr>Présentation PowerPoint</vt:lpstr>
      <vt:lpstr>Présentation PowerPoint</vt:lpstr>
      <vt:lpstr>technique d’analyse de l’onde de pouls  Qu’est ce que c’est ?  Qu’est ce que ça mesure ?</vt:lpstr>
      <vt:lpstr>Monitorage Hémodynamique:  Suite de mon TIPE</vt:lpstr>
      <vt:lpstr>Monitorage Hémodynamique:  Suite de mon TIPE</vt:lpstr>
      <vt:lpstr>Monitorage Hémodynamique  Suite du TIPE : Problématique</vt:lpstr>
      <vt:lpstr>Monitorage Hémodynamique  Suite du TIPE : Problématique</vt:lpstr>
      <vt:lpstr>Monitorage Hémodynamique  Suite du TIPE : Expériences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de votre écoute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Système de Monitorage hémodynamique</dc:title>
  <dc:creator>BOUVIER Louis</dc:creator>
  <cp:lastModifiedBy>BOUVIER Louis</cp:lastModifiedBy>
  <cp:revision>82</cp:revision>
  <dcterms:created xsi:type="dcterms:W3CDTF">2021-05-21T15:51:24Z</dcterms:created>
  <dcterms:modified xsi:type="dcterms:W3CDTF">2021-06-24T17:04:51Z</dcterms:modified>
</cp:coreProperties>
</file>